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e Corbett" userId="1465656c-9f15-4364-8fd7-ccac8095beb5" providerId="ADAL" clId="{2A7ABBEB-F68A-4292-9362-48D217A81143}"/>
    <pc:docChg chg="modSld">
      <pc:chgData name="Clare Corbett" userId="1465656c-9f15-4364-8fd7-ccac8095beb5" providerId="ADAL" clId="{2A7ABBEB-F68A-4292-9362-48D217A81143}" dt="2026-03-05T16:35:36.314" v="19" actId="20577"/>
      <pc:docMkLst>
        <pc:docMk/>
      </pc:docMkLst>
      <pc:sldChg chg="modSp mod">
        <pc:chgData name="Clare Corbett" userId="1465656c-9f15-4364-8fd7-ccac8095beb5" providerId="ADAL" clId="{2A7ABBEB-F68A-4292-9362-48D217A81143}" dt="2026-03-05T16:35:36.314" v="19" actId="20577"/>
        <pc:sldMkLst>
          <pc:docMk/>
          <pc:sldMk cId="2078350168" sldId="256"/>
        </pc:sldMkLst>
        <pc:spChg chg="mod">
          <ac:chgData name="Clare Corbett" userId="1465656c-9f15-4364-8fd7-ccac8095beb5" providerId="ADAL" clId="{2A7ABBEB-F68A-4292-9362-48D217A81143}" dt="2026-03-05T16:35:19.893" v="3" actId="20577"/>
          <ac:spMkLst>
            <pc:docMk/>
            <pc:sldMk cId="2078350168" sldId="256"/>
            <ac:spMk id="4" creationId="{E7A44172-CAD8-D98F-3819-47DD7C146687}"/>
          </ac:spMkLst>
        </pc:spChg>
        <pc:spChg chg="mod">
          <ac:chgData name="Clare Corbett" userId="1465656c-9f15-4364-8fd7-ccac8095beb5" providerId="ADAL" clId="{2A7ABBEB-F68A-4292-9362-48D217A81143}" dt="2026-03-05T16:35:36.314" v="19" actId="20577"/>
          <ac:spMkLst>
            <pc:docMk/>
            <pc:sldMk cId="2078350168" sldId="256"/>
            <ac:spMk id="7" creationId="{CBFD5BF2-08A9-BB2D-E460-7E3F36D63826}"/>
          </ac:spMkLst>
        </pc:spChg>
        <pc:spChg chg="mod">
          <ac:chgData name="Clare Corbett" userId="1465656c-9f15-4364-8fd7-ccac8095beb5" providerId="ADAL" clId="{2A7ABBEB-F68A-4292-9362-48D217A81143}" dt="2026-03-05T16:35:30.653" v="17" actId="20577"/>
          <ac:spMkLst>
            <pc:docMk/>
            <pc:sldMk cId="2078350168" sldId="256"/>
            <ac:spMk id="17" creationId="{03E27154-03F0-4735-81ED-362BC8A0811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146D3-61C3-D717-31DD-9D4E0B0B5A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D7AC01-524D-6B8B-CD32-8EDC6A260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A2449-CCA0-2949-7DCF-703634B01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5878C-282C-455F-B5F0-04C753C60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A41E5-D179-D89B-7C4F-056C826C6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41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00D25-422D-BC43-B80F-B21D1710C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88C6B-1A0E-B508-1697-0F4027A36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E7D80-D228-5527-960D-5130875A1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8D560-2B89-65CA-F290-3DD11E3F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9D7FD-8DAE-8233-DED8-E94A602DB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10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3747-5307-FEA4-BFC6-23041D186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2DAD7A-FE87-355E-F575-0BEEB608C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A1D77-1692-7DED-4CC4-0E76E8557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CBA0E-678C-CF51-B07E-FB7CCF20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5630B-E39C-09B5-E7E1-B6A330A81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63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31277-E0B4-9BEC-8390-36B35309A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44C1-FE4C-534F-55D6-FAE76DF600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6EC14E-4C3A-DD1E-AE05-A378294AA9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A0304-7EA4-E345-DA7D-52561F8AE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E5DC8-0668-A01A-4C0F-8651D5B5F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85C5-FC8D-C749-0096-27F68AA12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65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F3462-4184-4978-FB78-DBBC5106A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77E957-09B6-768F-9B42-4130F60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679347-9E26-9F2F-3859-608B4A12D8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B829FE-707A-C10D-7D8B-CD57AFE188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2B0AA8-315B-4880-4FF9-3E7B9238BE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F7E8C6-898E-853E-9579-B0899DF11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0B0607-1564-00F0-571E-986CE5ED5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494080-833F-44ED-A3DD-0DB3902E9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548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E9540-3699-DA02-4A34-8D65ACACF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977ACF-203C-B44F-F4EC-4F2D99C5A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0C1FCC-87F1-09CD-6ACA-AFAB62C12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271869-188B-333A-445A-D62AA11FD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223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4B4D1C-A445-856C-5B54-D17F4D6CA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2837B1-7145-0F01-DEE7-2351F4D4B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543312-28E1-1341-F67F-B53A93504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01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13540-00BE-6982-3531-B3B9DA857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7BC4F-A044-07F0-2ADE-548EE7850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4C8EC-20D7-6F35-B720-E80B70F22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C88077-F014-4E7D-F68A-B88AF57D0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C98D51-98EC-B204-E55E-F947B7462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843590-6791-97DB-B19F-BBE546266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0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ADD59-AA11-DB1C-7442-28AE5DDD4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7C8AEC-347E-4340-50A4-913463EE00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851B33-C285-E577-92B2-A508DF2128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9BF185-2B30-F194-5252-FB9671697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AA46C-E5BD-9D89-7EDA-7A6CAA22A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98625E-8AD7-BDF9-E788-DB803EE11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548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DEA66-FDA2-35F3-F0C9-B5A62A451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7503E3-7CDE-CCD1-37C6-5C21A79399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D352-E6E1-E7A0-F12A-711402DE3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F7480-D37E-9215-3ADE-3710B79C7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85609-E951-5088-B83C-4A447CF60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1D2689-D07A-BCA6-36C4-16F5B47DDA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D8B50B-3D37-83F8-4C88-1C71128A8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27BAF-4D12-DDEF-D919-3E28B5730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AA887-5D94-2BCD-2E53-B7AA9F8D4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59046-6EAD-7998-A096-848344F69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4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0C0BE0-B363-6870-823E-223A7AED5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4E45DF-14F7-0A36-8106-5710863FB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2C6F1-5E72-F326-94B7-F1927627D8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04130-2572-413B-A329-73AB48258DB5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FAACC-116A-841C-A57E-9ED9031EFE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72AA6-BF00-9D7A-1BA5-DFC6B4D947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67285-A1D5-4449-9279-A574F47EE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410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24000">
              <a:schemeClr val="bg1">
                <a:lumMod val="99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7A44172-CAD8-D98F-3819-47DD7C146687}"/>
              </a:ext>
            </a:extLst>
          </p:cNvPr>
          <p:cNvSpPr/>
          <p:nvPr/>
        </p:nvSpPr>
        <p:spPr>
          <a:xfrm>
            <a:off x="129593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900113" indent="-171450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Expressive Arts and Design</a:t>
            </a:r>
          </a:p>
          <a:p>
            <a:pPr marL="9001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instruments to help tell a story</a:t>
            </a:r>
          </a:p>
          <a:p>
            <a:pPr marL="9001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listen to lyrics and melodies</a:t>
            </a:r>
          </a:p>
          <a:p>
            <a:pPr marL="9001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how music makes me feel</a:t>
            </a:r>
          </a:p>
          <a:p>
            <a:pPr marL="900113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construct houses using a variety of materials and textures</a:t>
            </a:r>
          </a:p>
          <a:p>
            <a:pPr marL="900113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BFD5BF2-08A9-BB2D-E460-7E3F36D63826}"/>
              </a:ext>
            </a:extLst>
          </p:cNvPr>
          <p:cNvSpPr/>
          <p:nvPr/>
        </p:nvSpPr>
        <p:spPr>
          <a:xfrm>
            <a:off x="129593" y="151570"/>
            <a:ext cx="10664788" cy="898577"/>
          </a:xfrm>
          <a:prstGeom prst="roundRect">
            <a:avLst>
              <a:gd name="adj" fmla="val 12944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800" b="1" dirty="0">
                <a:solidFill>
                  <a:schemeClr val="bg1"/>
                </a:solidFill>
              </a:rPr>
              <a:t>SPRING TERM 2   </a:t>
            </a:r>
            <a:r>
              <a:rPr lang="en-GB" sz="4800" b="1">
                <a:solidFill>
                  <a:schemeClr val="bg1"/>
                </a:solidFill>
              </a:rPr>
              <a:t>RECEPTION 2026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DE496B8-C507-4F6C-B30A-3806F916592C}"/>
              </a:ext>
            </a:extLst>
          </p:cNvPr>
          <p:cNvSpPr/>
          <p:nvPr/>
        </p:nvSpPr>
        <p:spPr>
          <a:xfrm>
            <a:off x="129592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Physical Development</a:t>
            </a:r>
          </a:p>
          <a:p>
            <a:pPr algn="ctr"/>
            <a:r>
              <a:rPr lang="en-GB" sz="1200" i="1" dirty="0">
                <a:solidFill>
                  <a:schemeClr val="tx1"/>
                </a:solidFill>
                <a:latin typeface="Comic Sans MS" panose="030F0702030302020204" pitchFamily="66" charset="0"/>
              </a:rPr>
              <a:t>Gross Motor</a:t>
            </a: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: I can find different ways of moving, such as high, low, over </a:t>
            </a: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and under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 i="1" dirty="0">
                <a:solidFill>
                  <a:schemeClr val="tx1"/>
                </a:solidFill>
                <a:latin typeface="Comic Sans MS" panose="030F0702030302020204" pitchFamily="66" charset="0"/>
              </a:rPr>
              <a:t>Fine motor</a:t>
            </a: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: I can write letters using the correct letter formation and begin to control the size of letters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BD5DDA4-2744-95BE-CB78-27BE4CC400FD}"/>
              </a:ext>
            </a:extLst>
          </p:cNvPr>
          <p:cNvSpPr/>
          <p:nvPr/>
        </p:nvSpPr>
        <p:spPr>
          <a:xfrm>
            <a:off x="129593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65225" indent="-177800"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Understanding of the World</a:t>
            </a:r>
          </a:p>
          <a:p>
            <a:pPr marL="11652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how homes have changed over time</a:t>
            </a:r>
          </a:p>
          <a:p>
            <a:pPr marL="11652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compare my home to homes in other countries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3E27154-03F0-4735-81ED-362BC8A08116}"/>
              </a:ext>
            </a:extLst>
          </p:cNvPr>
          <p:cNvSpPr/>
          <p:nvPr/>
        </p:nvSpPr>
        <p:spPr>
          <a:xfrm>
            <a:off x="4152000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Maths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order numbers and quantities to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know how numbers are made up of other numbers (composition)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identify doubles of some numbers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recognise, name and find 3D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copy, continue and create patterns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C9C33D3-881E-D34A-3725-51E9FCEB52CF}"/>
              </a:ext>
            </a:extLst>
          </p:cNvPr>
          <p:cNvSpPr/>
          <p:nvPr/>
        </p:nvSpPr>
        <p:spPr>
          <a:xfrm>
            <a:off x="4151999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254125" indent="-177800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Writing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Fred Fingers to write words independently 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write a phrase or sentence with finger spaces</a:t>
            </a:r>
          </a:p>
          <a:p>
            <a:pPr marL="1254125" indent="-17780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spell some tricky words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41F414D-D6CC-9CDC-BB0B-9B810999040E}"/>
              </a:ext>
            </a:extLst>
          </p:cNvPr>
          <p:cNvSpPr/>
          <p:nvPr/>
        </p:nvSpPr>
        <p:spPr>
          <a:xfrm>
            <a:off x="4152000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165225" indent="-176213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Reading</a:t>
            </a:r>
          </a:p>
          <a:p>
            <a:pPr marL="1165225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sequence a whole story that I know well</a:t>
            </a:r>
          </a:p>
          <a:p>
            <a:pPr marL="1165225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characters and how they are feeling at different parts in the story</a:t>
            </a:r>
          </a:p>
          <a:p>
            <a:pPr marL="1165225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read my phonics book using: special friends, Fred Talk and read the word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C750ED7-CDA2-F5E6-BFF7-E7A95980DBEF}"/>
              </a:ext>
            </a:extLst>
          </p:cNvPr>
          <p:cNvSpPr/>
          <p:nvPr/>
        </p:nvSpPr>
        <p:spPr>
          <a:xfrm>
            <a:off x="8174407" y="1138183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Communication and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talk about the different parts of a story: setting, characters, problem and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new vocabulary I have learned in different contexts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227F15-AFCA-2C35-5F89-5D63B1AA5760}"/>
              </a:ext>
            </a:extLst>
          </p:cNvPr>
          <p:cNvSpPr/>
          <p:nvPr/>
        </p:nvSpPr>
        <p:spPr>
          <a:xfrm>
            <a:off x="8174406" y="3026219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608138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Personal, Social and Emotional Development</a:t>
            </a:r>
          </a:p>
          <a:p>
            <a:pPr marL="1695450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use growth mindset to help me make positive decisions and choices</a:t>
            </a:r>
          </a:p>
          <a:p>
            <a:pPr marL="1695450" indent="-176213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consider the needs and feelings of others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48109FF-E7F3-73ED-18B0-BD46CC9A99A2}"/>
              </a:ext>
            </a:extLst>
          </p:cNvPr>
          <p:cNvSpPr/>
          <p:nvPr/>
        </p:nvSpPr>
        <p:spPr>
          <a:xfrm>
            <a:off x="8174407" y="4906430"/>
            <a:ext cx="3888000" cy="180000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Comic Sans MS" panose="030F0702030302020204" pitchFamily="66" charset="0"/>
              </a:rPr>
              <a:t>Characteristics of effective learning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concentrate and persevere to complete an activity or task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I can make independent choices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BEFEC7C-780C-6B38-5FE7-E6A53FC49F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447"/>
          <a:stretch/>
        </p:blipFill>
        <p:spPr>
          <a:xfrm>
            <a:off x="10879133" y="151570"/>
            <a:ext cx="1003397" cy="943181"/>
          </a:xfrm>
          <a:prstGeom prst="rect">
            <a:avLst/>
          </a:prstGeom>
        </p:spPr>
      </p:pic>
      <p:pic>
        <p:nvPicPr>
          <p:cNvPr id="1038" name="Picture 14" descr="Bear Care Blog | St. Ben's Bear Care">
            <a:extLst>
              <a:ext uri="{FF2B5EF4-FFF2-40B4-BE49-F238E27FC236}">
                <a16:creationId xmlns:a16="http://schemas.microsoft.com/office/drawing/2014/main" id="{1BAC1598-5214-4F65-BA8F-FE28A4FA5A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22111" y="3493717"/>
            <a:ext cx="1469322" cy="76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proving Your Child's Pencil Grip - Occupational Therapy Helping Children">
            <a:extLst>
              <a:ext uri="{FF2B5EF4-FFF2-40B4-BE49-F238E27FC236}">
                <a16:creationId xmlns:a16="http://schemas.microsoft.com/office/drawing/2014/main" id="{2D7DA2A4-B08B-4A9F-B9A9-E5D3AABD2F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56081" y="4233404"/>
            <a:ext cx="835021" cy="49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three little pigs">
            <a:extLst>
              <a:ext uri="{FF2B5EF4-FFF2-40B4-BE49-F238E27FC236}">
                <a16:creationId xmlns:a16="http://schemas.microsoft.com/office/drawing/2014/main" id="{F95028FA-D7E4-677E-7D48-1AFE2371E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0032" y="2338148"/>
            <a:ext cx="776557" cy="51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old fashioned house uk">
            <a:extLst>
              <a:ext uri="{FF2B5EF4-FFF2-40B4-BE49-F238E27FC236}">
                <a16:creationId xmlns:a16="http://schemas.microsoft.com/office/drawing/2014/main" id="{17E3257B-EC7E-1D65-2753-81D1834ED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74" y="5320706"/>
            <a:ext cx="776182" cy="97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Image result for percussion instruments">
            <a:extLst>
              <a:ext uri="{FF2B5EF4-FFF2-40B4-BE49-F238E27FC236}">
                <a16:creationId xmlns:a16="http://schemas.microsoft.com/office/drawing/2014/main" id="{A2D2557A-EF11-E038-BB32-51D98F8B1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66" y="1358735"/>
            <a:ext cx="697084" cy="70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lego house">
            <a:extLst>
              <a:ext uri="{FF2B5EF4-FFF2-40B4-BE49-F238E27FC236}">
                <a16:creationId xmlns:a16="http://schemas.microsoft.com/office/drawing/2014/main" id="{D025731F-98F8-CD49-9D13-AA8B86DCF4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9374" y="2038183"/>
            <a:ext cx="616241" cy="80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01.04.2020 Phonics fingers - YouTube">
            <a:extLst>
              <a:ext uri="{FF2B5EF4-FFF2-40B4-BE49-F238E27FC236}">
                <a16:creationId xmlns:a16="http://schemas.microsoft.com/office/drawing/2014/main" id="{AF65F812-5B38-71E6-2529-8B57B53BC1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82663" y="3272063"/>
            <a:ext cx="596348" cy="106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Ordering Numbers 1 - 10 - Studyladder Interactive Learning Games">
            <a:extLst>
              <a:ext uri="{FF2B5EF4-FFF2-40B4-BE49-F238E27FC236}">
                <a16:creationId xmlns:a16="http://schemas.microsoft.com/office/drawing/2014/main" id="{50789B72-AD8C-3E38-EE54-DBD4B29601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65046" y="1461928"/>
            <a:ext cx="1472634" cy="38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E3C5E1F-FF67-8FD9-68D0-F0F3C0F4E4B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41430" y="5320706"/>
            <a:ext cx="637581" cy="83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350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2e05d84578656d75bc08740ab9932302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02678893fcb7308636f93ed824dbf38e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D91FD9-6116-44D9-B7DE-ECA229D116C7}">
  <ds:schemaRefs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4d19ac72-77c4-4ddd-ba77-9f226afb8e28"/>
    <ds:schemaRef ds:uri="http://www.w3.org/XML/1998/namespace"/>
    <ds:schemaRef ds:uri="http://schemas.microsoft.com/office/2006/metadata/properties"/>
    <ds:schemaRef ds:uri="91aa9a5a-fa42-4ca6-9897-aa4c26928fe4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721E6F4-F0B9-4F6E-89F1-5F3D65F087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A92977-2D0C-4C21-8575-216861C171B5}"/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307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Westcon Comstor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Eves</dc:creator>
  <cp:lastModifiedBy>Clare Corbett</cp:lastModifiedBy>
  <cp:revision>20</cp:revision>
  <cp:lastPrinted>2023-12-13T10:29:15Z</cp:lastPrinted>
  <dcterms:created xsi:type="dcterms:W3CDTF">2023-01-08T11:57:16Z</dcterms:created>
  <dcterms:modified xsi:type="dcterms:W3CDTF">2026-03-05T16:35:39Z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Order">
    <vt:r8>940400</vt:r8>
  </property>
  <property fmtid="{D5CDD505-2E9C-101B-9397-08002B2CF9AE}" pid="4" name="MediaServiceImageTags">
    <vt:lpwstr/>
  </property>
</Properties>
</file>