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3"/>
  </p:notesMasterIdLst>
  <p:sldIdLst>
    <p:sldId id="256" r:id="rId5"/>
    <p:sldId id="258" r:id="rId6"/>
    <p:sldId id="259" r:id="rId7"/>
    <p:sldId id="260" r:id="rId8"/>
    <p:sldId id="266" r:id="rId9"/>
    <p:sldId id="261" r:id="rId10"/>
    <p:sldId id="265" r:id="rId11"/>
    <p:sldId id="264" r:id="rId12"/>
  </p:sldIdLst>
  <p:sldSz cx="18288000" cy="10287000"/>
  <p:notesSz cx="6858000" cy="9144000"/>
  <p:embeddedFontLst>
    <p:embeddedFont>
      <p:font typeface="Century Gothic" panose="020B0502020202020204" pitchFamily="34" charset="0"/>
      <p:regular r:id="rId14"/>
      <p:bold r:id="rId15"/>
      <p:italic r:id="rId16"/>
      <p:boldItalic r:id="rId17"/>
    </p:embeddedFont>
    <p:embeddedFont>
      <p:font typeface="Century Gothic Paneuropean" panose="020B0604020202020204" charset="0"/>
      <p:regular r:id="rId18"/>
    </p:embeddedFont>
    <p:embeddedFont>
      <p:font typeface="Century Gothic Paneuropean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98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Cooke" userId="b1049bdd-213d-49ae-96a9-8e6e921f0a73" providerId="ADAL" clId="{529D18C2-3122-401B-B4EB-F0681E2A05FE}"/>
    <pc:docChg chg="custSel modSld">
      <pc:chgData name="Helen Cooke" userId="b1049bdd-213d-49ae-96a9-8e6e921f0a73" providerId="ADAL" clId="{529D18C2-3122-401B-B4EB-F0681E2A05FE}" dt="2026-09-09T11:40:13.517" v="182" actId="20577"/>
      <pc:docMkLst>
        <pc:docMk/>
      </pc:docMkLst>
      <pc:sldChg chg="modSp mod">
        <pc:chgData name="Helen Cooke" userId="b1049bdd-213d-49ae-96a9-8e6e921f0a73" providerId="ADAL" clId="{529D18C2-3122-401B-B4EB-F0681E2A05FE}" dt="2026-09-09T11:40:13.517" v="182" actId="20577"/>
        <pc:sldMkLst>
          <pc:docMk/>
          <pc:sldMk cId="1873054806" sldId="261"/>
        </pc:sldMkLst>
        <pc:spChg chg="mod">
          <ac:chgData name="Helen Cooke" userId="b1049bdd-213d-49ae-96a9-8e6e921f0a73" providerId="ADAL" clId="{529D18C2-3122-401B-B4EB-F0681E2A05FE}" dt="2026-09-09T11:40:13.517" v="182" actId="20577"/>
          <ac:spMkLst>
            <pc:docMk/>
            <pc:sldMk cId="1873054806" sldId="261"/>
            <ac:spMk id="42" creationId="{EADE31C6-C7B4-FCBF-F188-4AA3F8CA9F0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09.09.2026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842BA-F475-C8C2-99A9-43E9CCEA2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964395-6640-9B4C-6B9F-900DE64DEC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5DD15B-CE7D-F8FE-7CE1-206790F400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96EBAC8-7484-7B71-2632-B8FE581F88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A9FE31-D18F-F934-D33E-38A6AFCB8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4F2BC-3988-3AA4-50C5-40603D1504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A0D86-072C-4BBB-97CF-172C8C1B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007225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4D6B6-8C77-C1F3-CEA7-B694CF374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E7D0E-9688-B9AA-6917-D9A0DEA3C7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3B34D-A259-000A-55BD-7C26F88E55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5ACCE99-FAA1-2719-47FD-8DC711638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1A2E25-5AE2-3894-2A3B-23EF48AA5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B6F2E-19F3-CB4E-4F28-3752319AA06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08FC1-45F3-5A75-61D2-F0D967C6EF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57377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D42BF-AB26-7E6C-502D-D0644505B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6797F96-E4D2-8795-719D-002FAB2E8C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DF50EB-CF6E-45B8-16C0-7FC433B93CC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57D7746-6BC3-4711-A09F-6B893CFB4CF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BFE718-F5D2-6FD1-D2E1-A45F4774BE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F79117-2F43-8CC7-430E-999D9C6E29E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64719A-DB8A-AB5D-3688-72B36F33C0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18263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917FB-E25F-A3FD-6F0A-5BBB8FFDB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4FD11F-DF6E-7EEF-4058-5ECD83FAD4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58D29A-60F9-E83C-17E7-788A4BBE877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9CECC1-D2D3-2E94-8819-01B7CC9CFC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EB00D72-D465-043E-97BC-157EB606D2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016C7-D8BA-E116-76EB-FC2D3303ED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76598-7FD9-2DFB-4573-211A7EEF5B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50621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28700" y="3162300"/>
            <a:ext cx="11378282" cy="2778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Year 3 Hazel &amp; Holly </a:t>
            </a:r>
          </a:p>
          <a:p>
            <a:pPr algn="l"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September 2026-2027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Staff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5152CF-2E30-C993-22C0-165DDB1F898E}"/>
              </a:ext>
            </a:extLst>
          </p:cNvPr>
          <p:cNvSpPr txBox="1"/>
          <p:nvPr/>
        </p:nvSpPr>
        <p:spPr>
          <a:xfrm>
            <a:off x="3459586" y="4363578"/>
            <a:ext cx="1800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Cooke</a:t>
            </a:r>
          </a:p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Holly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6893BF-20D0-7276-50A7-304ED9746097}"/>
              </a:ext>
            </a:extLst>
          </p:cNvPr>
          <p:cNvSpPr txBox="1"/>
          <p:nvPr/>
        </p:nvSpPr>
        <p:spPr>
          <a:xfrm>
            <a:off x="6551755" y="4342952"/>
            <a:ext cx="1800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Sandhar</a:t>
            </a:r>
          </a:p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Hazel</a:t>
            </a:r>
          </a:p>
        </p:txBody>
      </p:sp>
      <p:pic>
        <p:nvPicPr>
          <p:cNvPr id="14" name="Picture 13" descr="A person with long hair wearing a black shirt and green lanyard&#10;&#10;AI-generated content may be incorrect.">
            <a:extLst>
              <a:ext uri="{FF2B5EF4-FFF2-40B4-BE49-F238E27FC236}">
                <a16:creationId xmlns:a16="http://schemas.microsoft.com/office/drawing/2014/main" id="{CCD5FBA4-F8C6-6331-6C0B-1EBE0B7D2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451" y="2306037"/>
            <a:ext cx="2193447" cy="1898447"/>
          </a:xfrm>
          <a:prstGeom prst="rect">
            <a:avLst/>
          </a:prstGeom>
        </p:spPr>
      </p:pic>
      <p:pic>
        <p:nvPicPr>
          <p:cNvPr id="15" name="Picture 14" descr="A person wearing glasses and a flowered dress&#10;&#10;AI-generated content may be incorrect.">
            <a:extLst>
              <a:ext uri="{FF2B5EF4-FFF2-40B4-BE49-F238E27FC236}">
                <a16:creationId xmlns:a16="http://schemas.microsoft.com/office/drawing/2014/main" id="{44E848EB-C3F7-3496-15B2-6FF0379ED3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340"/>
          <a:stretch>
            <a:fillRect/>
          </a:stretch>
        </p:blipFill>
        <p:spPr>
          <a:xfrm rot="5400000">
            <a:off x="8949697" y="2105897"/>
            <a:ext cx="1910610" cy="206509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9F25719-E762-00E4-C054-3BB14E39E1C9}"/>
              </a:ext>
            </a:extLst>
          </p:cNvPr>
          <p:cNvSpPr txBox="1"/>
          <p:nvPr/>
        </p:nvSpPr>
        <p:spPr>
          <a:xfrm>
            <a:off x="9023382" y="4363578"/>
            <a:ext cx="1800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Stockdale</a:t>
            </a:r>
          </a:p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Hazel</a:t>
            </a:r>
          </a:p>
        </p:txBody>
      </p:sp>
      <p:pic>
        <p:nvPicPr>
          <p:cNvPr id="23" name="Picture 22" descr="A person wearing glasses and a red sweater&#10;&#10;AI-generated content may be incorrect.">
            <a:extLst>
              <a:ext uri="{FF2B5EF4-FFF2-40B4-BE49-F238E27FC236}">
                <a16:creationId xmlns:a16="http://schemas.microsoft.com/office/drawing/2014/main" id="{FBF9E652-891D-75B0-2848-D1CA053C67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7229" y="2083644"/>
            <a:ext cx="2065097" cy="198653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AE3AB28-0B52-66DD-2550-1D62647960D0}"/>
              </a:ext>
            </a:extLst>
          </p:cNvPr>
          <p:cNvSpPr txBox="1"/>
          <p:nvPr/>
        </p:nvSpPr>
        <p:spPr>
          <a:xfrm>
            <a:off x="11819517" y="4273796"/>
            <a:ext cx="1800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Vee</a:t>
            </a:r>
          </a:p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PPA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137BF19-6D8A-B091-7233-B70CCBDDDC13}"/>
              </a:ext>
            </a:extLst>
          </p:cNvPr>
          <p:cNvSpPr txBox="1"/>
          <p:nvPr/>
        </p:nvSpPr>
        <p:spPr>
          <a:xfrm>
            <a:off x="4081663" y="7698048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Ms Mahmood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C9AF9DA-E909-4784-BA4E-89DC3FDED808}"/>
              </a:ext>
            </a:extLst>
          </p:cNvPr>
          <p:cNvSpPr txBox="1"/>
          <p:nvPr/>
        </p:nvSpPr>
        <p:spPr>
          <a:xfrm>
            <a:off x="6911519" y="7672274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Richards </a:t>
            </a:r>
          </a:p>
        </p:txBody>
      </p:sp>
      <p:pic>
        <p:nvPicPr>
          <p:cNvPr id="16" name="Picture 15" descr="A person smiling at camera&#10;&#10;AI-generated content may be incorrect.">
            <a:extLst>
              <a:ext uri="{FF2B5EF4-FFF2-40B4-BE49-F238E27FC236}">
                <a16:creationId xmlns:a16="http://schemas.microsoft.com/office/drawing/2014/main" id="{239E9270-936C-E0FB-AABF-862649E8AC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334" y="2220021"/>
            <a:ext cx="2065097" cy="191061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0DD2936-9E1C-D2D0-6253-C9A3D9F56E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6944" y="5584598"/>
            <a:ext cx="1864902" cy="19272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B95E74A-E9E9-D780-F78C-E0310E2B05B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1113" y="5584598"/>
            <a:ext cx="1947055" cy="19516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B860CD-3752-2423-4500-B93E5C1F85D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83043" y="5608950"/>
            <a:ext cx="2062059" cy="189864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EAFF9F4-2AA5-7685-6584-EFE851073C74}"/>
              </a:ext>
            </a:extLst>
          </p:cNvPr>
          <p:cNvSpPr txBox="1"/>
          <p:nvPr/>
        </p:nvSpPr>
        <p:spPr>
          <a:xfrm>
            <a:off x="9439911" y="7698048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Ms Rowell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122207" y="283542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Curriculum Map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205EB43-C8E1-7FF2-8DB2-BE4602EC10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2959" y="1330096"/>
            <a:ext cx="10680348" cy="58517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4E4C0D-EE69-29C4-8325-0671E6FC4E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2859" y="7109831"/>
            <a:ext cx="10474548" cy="137988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8EA6FE-BB0B-BF0D-41B0-3E39D06C4E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62909" y="8388587"/>
            <a:ext cx="10474548" cy="140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F4E915A-015A-3B58-C9A7-10F9CE0728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790" y="1267694"/>
            <a:ext cx="12673614" cy="775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C8257-201D-A4C1-80AA-6892945597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9831AEE-5554-D0E7-E06E-A257DA365F9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8E0C28D-9AD6-BF50-0D54-7B0929048EA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0620633-0BFD-CACD-8189-BF68752CE5F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F59724ED-BF44-5E74-0624-74FBA4CFD5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AC0DB33-ABAE-A579-CE87-B6DED4D3C93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DD935F8-A231-864D-0622-609E03A3FF1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EEC5B67-5D36-7684-E3F6-2873C604D3C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799EBB-8845-115F-33AC-0A667D37A9A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2246476-3DAC-F34B-A228-D89A95D012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A6C69D3-C493-A468-CD79-581BAAE3C82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CF03508A-778E-1519-341E-7F7533782680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7A95DFB1-B56F-A5FC-2A39-9CBE466EB8C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71E773B5-DE64-F89C-C50F-D2D6D08F216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65E8299C-D8CC-E766-AF2E-538774973A2A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8D9FCDCE-99F9-E92E-C2C7-70D9897F7B04}"/>
              </a:ext>
            </a:extLst>
          </p:cNvPr>
          <p:cNvSpPr txBox="1"/>
          <p:nvPr/>
        </p:nvSpPr>
        <p:spPr>
          <a:xfrm>
            <a:off x="1904999" y="370064"/>
            <a:ext cx="437110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Behaviour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3DF90D-3105-6706-C4D0-2899A47F3A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601" t="-324" r="10710" b="39836"/>
          <a:stretch>
            <a:fillRect/>
          </a:stretch>
        </p:blipFill>
        <p:spPr>
          <a:xfrm>
            <a:off x="880102" y="1843131"/>
            <a:ext cx="7512617" cy="5954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014A1E-97DC-A6B3-A619-2DB807C873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838" t="58604" r="10830"/>
          <a:stretch>
            <a:fillRect/>
          </a:stretch>
        </p:blipFill>
        <p:spPr>
          <a:xfrm>
            <a:off x="9144000" y="2808074"/>
            <a:ext cx="7204364" cy="39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601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CD61A-4E2E-8743-1AE8-757B8E98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1C1C495-AFD7-8D21-C00E-57D35F85F12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F3539C0-0C30-A5B0-0246-81BAC2339B6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EC4DCD6-6139-AC9B-27A8-108CE8F2E90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68C156-5ECA-E108-412A-644958F4EF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0F15D65-331D-D431-E668-443E8D9D284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7868A79-E760-8B66-119C-8F0F5F60389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A6EE6F9-87E3-B0DB-DF38-7F7C273AB69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11A1F8F7-41EF-C6CD-4894-550FEAA22F3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ACFBA-8C21-1D3A-018B-57FE2A7B1C3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B0B8D65-6618-2326-647F-94BA2B4E775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6EFA4562-5CC5-1FB9-4D0A-BC3360503BD6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395DECC-7B59-28A8-18B0-75A125A52E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6A05527-FFF9-E2EA-E226-DB6312F78B8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F01BF5E1-FB21-7EC7-94AE-0DCA3CFAA80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A9D0ED4-EB52-E484-980A-5CBD73843D9E}"/>
              </a:ext>
            </a:extLst>
          </p:cNvPr>
          <p:cNvSpPr txBox="1"/>
          <p:nvPr/>
        </p:nvSpPr>
        <p:spPr>
          <a:xfrm>
            <a:off x="122207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EADE31C6-C7B4-FCBF-F188-4AA3F8CA9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21" y="2200976"/>
            <a:ext cx="14173200" cy="6389932"/>
          </a:xfrm>
        </p:spPr>
        <p:txBody>
          <a:bodyPr>
            <a:normAutofit lnSpcReduction="10000"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If you would like to bring a small pencil case for your desks, you can.  This could include pencils, a glue stick,  and a ruler (please try and name items)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Reading will still be recorded in a Reading record in addition to children quizzing on Accelerated Reader.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Homework will be completed in books which will be sent home weekly –Tuesday </a:t>
            </a:r>
            <a:r>
              <a:rPr lang="en-GB" sz="4000">
                <a:latin typeface="Century Gothic" panose="020B0502020202020204" pitchFamily="34" charset="0"/>
              </a:rPr>
              <a:t>to Tuesday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Your children can use Times Table Rock Stars at home to practise the times tables we will be learning in school.</a:t>
            </a:r>
          </a:p>
        </p:txBody>
      </p:sp>
    </p:spTree>
    <p:extLst>
      <p:ext uri="{BB962C8B-B14F-4D97-AF65-F5344CB8AC3E}">
        <p14:creationId xmlns:p14="http://schemas.microsoft.com/office/powerpoint/2010/main" val="187305480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1F864-50AA-0057-CBC2-FBDCE536F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FFA53B2-59A0-C823-3AE4-C9EFF16BA57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0A2C4E57-7677-7C66-A6F2-C92C5BE28C2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486488D-7374-327F-90EA-2C7475E8834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EA072B14-D1FE-B702-4485-0465BED7E3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D7C330D-46BA-BBBE-B826-4A2C9030DFC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4B7FF7D5-B752-9EF4-8744-E680EE2CA92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1066AA8-3FEE-22AE-F956-41A773DEF4D5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528DB0D8-E73D-5EAC-3A61-79FBCD73C7F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5774F461-144A-E6CA-F50D-17D9AC77AE1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ECA4F0EE-B5F2-8AE3-BF7A-37E459E512E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DDD16BC1-0996-3067-610E-7FD704BE333A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188AECE8-7916-98E3-C732-FF394C6FCDF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96BA9036-411A-D8C7-F033-8929BF093FA2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4E572AAC-1904-FFD2-2C5C-82C53CB0E26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CCCC4284-1997-F676-A028-89345781B89B}"/>
              </a:ext>
            </a:extLst>
          </p:cNvPr>
          <p:cNvSpPr txBox="1"/>
          <p:nvPr/>
        </p:nvSpPr>
        <p:spPr>
          <a:xfrm>
            <a:off x="122207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440433FB-915F-D12B-015A-4DAE034DE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21" y="2200976"/>
            <a:ext cx="14173200" cy="6389932"/>
          </a:xfrm>
        </p:spPr>
        <p:txBody>
          <a:bodyPr>
            <a:normAutofit/>
          </a:bodyPr>
          <a:lstStyle/>
          <a:p>
            <a:r>
              <a:rPr lang="en-GB" sz="4000">
                <a:latin typeface="Century Gothic" panose="020B0502020202020204" pitchFamily="34" charset="0"/>
              </a:rPr>
              <a:t>PE days for Term 1 are Wednesday (indoor) and Thursday (outdoor) </a:t>
            </a:r>
          </a:p>
          <a:p>
            <a:r>
              <a:rPr lang="en-GB" sz="4000">
                <a:latin typeface="Century Gothic" panose="020B0502020202020204" pitchFamily="34" charset="0"/>
              </a:rPr>
              <a:t>Please can your child come in wearing appropriate named uniform for school – stud earrings only, black shoes/trainers </a:t>
            </a:r>
          </a:p>
          <a:p>
            <a:r>
              <a:rPr lang="en-GB" sz="4000">
                <a:latin typeface="Century Gothic" panose="020B0502020202020204" pitchFamily="34" charset="0"/>
              </a:rPr>
              <a:t>We are hoping to go on a trip to Ufton Court in Term 4 and hold a Roman day in Term 6.</a:t>
            </a:r>
          </a:p>
        </p:txBody>
      </p:sp>
    </p:spTree>
    <p:extLst>
      <p:ext uri="{BB962C8B-B14F-4D97-AF65-F5344CB8AC3E}">
        <p14:creationId xmlns:p14="http://schemas.microsoft.com/office/powerpoint/2010/main" val="3083579587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09853-83CF-554D-B4B6-B544B0809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FD9B19C-E97F-F0D2-BDE3-8E8AC85BA94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AA4F619-0143-C6AD-3A17-3B5CC6B40C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5DFC49B-273B-6FAE-FC3E-73B7F3751AF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46D4C5-EB53-30B5-9EC5-F55B44E8DA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61A075D-B0F7-EC16-7176-2C56739AD50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57653D6-F169-CFDA-F395-A6386D62E70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B60DF95-C5B8-AFA5-C193-BB0D15C79B5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C6F982-1347-1073-C7A2-B5569F3B629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9F495DA-233E-1E75-0DCC-9DA50DEA41E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E7FBC29D-B168-5558-C3A5-B27FD62EB39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7E6CADD-B9DF-CC73-773A-2A38166444A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DA41A03E-4472-DBB4-78AA-48C4FB8595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B3FF920C-17B4-AF03-7A74-8DD270AC228F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1934706B-77B9-251A-4D18-FC8AA9D878C8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1B2F3739-49C2-1EE0-240F-28B8B30CA91B}"/>
              </a:ext>
            </a:extLst>
          </p:cNvPr>
          <p:cNvSpPr txBox="1"/>
          <p:nvPr/>
        </p:nvSpPr>
        <p:spPr>
          <a:xfrm>
            <a:off x="369528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Attendance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2BFAF7E5-662B-8809-5B53-6B10E1BF8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5957738" cy="562793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4000" b="1">
                <a:latin typeface="Century Gothic" panose="020B0502020202020204" pitchFamily="34" charset="0"/>
              </a:rPr>
              <a:t>School target of 97%</a:t>
            </a:r>
          </a:p>
          <a:p>
            <a:pPr marL="0" indent="0">
              <a:buNone/>
            </a:pPr>
            <a:endParaRPr lang="en-GB" sz="1700">
              <a:latin typeface="Century Gothic" panose="020B0502020202020204" pitchFamily="34" charset="0"/>
            </a:endParaRPr>
          </a:p>
          <a:p>
            <a:r>
              <a:rPr lang="en-GB" sz="4000">
                <a:latin typeface="Century Gothic" panose="020B0502020202020204" pitchFamily="34" charset="0"/>
              </a:rPr>
              <a:t>There are 190 days that children should attend school each year</a:t>
            </a:r>
          </a:p>
          <a:p>
            <a:r>
              <a:rPr lang="en-GB" sz="4000">
                <a:latin typeface="Century Gothic" panose="020B0502020202020204" pitchFamily="34" charset="0"/>
              </a:rPr>
              <a:t>5 days off a year will give a child an attendance of 97%</a:t>
            </a:r>
          </a:p>
          <a:p>
            <a:r>
              <a:rPr lang="en-GB" sz="4000">
                <a:latin typeface="Century Gothic" panose="020B0502020202020204" pitchFamily="34" charset="0"/>
              </a:rPr>
              <a:t>Children should attend school with coughs and colds</a:t>
            </a:r>
          </a:p>
          <a:p>
            <a:r>
              <a:rPr lang="en-GB" sz="4000">
                <a:latin typeface="Century Gothic" panose="020B0502020202020204" pitchFamily="34" charset="0"/>
              </a:rPr>
              <a:t>Medical evidence will be asked for excessive absences relating to illness</a:t>
            </a:r>
          </a:p>
          <a:p>
            <a:r>
              <a:rPr lang="en-GB" sz="4000">
                <a:latin typeface="Century Gothic" panose="020B0502020202020204" pitchFamily="34" charset="0"/>
              </a:rPr>
              <a:t>No holidays, birthdays or trips away can be authorised</a:t>
            </a:r>
          </a:p>
          <a:p>
            <a:r>
              <a:rPr lang="en-GB" sz="4000">
                <a:latin typeface="Century Gothic" panose="020B0502020202020204" pitchFamily="34" charset="0"/>
              </a:rPr>
              <a:t>Punctuality is being monitored more closely this year</a:t>
            </a:r>
          </a:p>
          <a:p>
            <a:r>
              <a:rPr lang="en-GB" sz="4000">
                <a:latin typeface="Century Gothic" panose="020B0502020202020204" pitchFamily="34" charset="0"/>
              </a:rPr>
              <a:t>Meetings with senior leaders will take place if low attendance or poor punctuality</a:t>
            </a:r>
          </a:p>
          <a:p>
            <a:r>
              <a:rPr lang="en-GB" sz="4000">
                <a:latin typeface="Century Gothic" panose="020B0502020202020204" pitchFamily="34" charset="0"/>
              </a:rPr>
              <a:t>Penalty notices (fines) are issued for excessive unauthorised absence</a:t>
            </a:r>
          </a:p>
          <a:p>
            <a:pPr marL="0" indent="0">
              <a:buNone/>
            </a:pPr>
            <a:endParaRPr lang="en-GB" sz="400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49447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2e05d84578656d75bc08740ab9932302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02678893fcb7308636f93ed824dbf38e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012649-F081-4855-82AC-9B60C8A8B817}">
  <ds:schemaRefs>
    <ds:schemaRef ds:uri="4d19ac72-77c4-4ddd-ba77-9f226afb8e28"/>
    <ds:schemaRef ds:uri="91aa9a5a-fa42-4ca6-9897-aa4c26928fe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2464D54-BD7C-41CC-8E2B-526FA17A9405}">
  <ds:schemaRefs>
    <ds:schemaRef ds:uri="4d19ac72-77c4-4ddd-ba77-9f226afb8e28"/>
    <ds:schemaRef ds:uri="91aa9a5a-fa42-4ca6-9897-aa4c26928f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371</Words>
  <Application>Microsoft Office PowerPoint</Application>
  <PresentationFormat>Custom</PresentationFormat>
  <Paragraphs>74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Century Gothic Paneuropean Bold</vt:lpstr>
      <vt:lpstr>Arial</vt:lpstr>
      <vt:lpstr>Century Gothic Paneuropean</vt:lpstr>
      <vt:lpstr>Century Gothic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Helen Cooke</cp:lastModifiedBy>
  <cp:revision>1</cp:revision>
  <dcterms:created xsi:type="dcterms:W3CDTF">2006-08-16T00:00:00Z</dcterms:created>
  <dcterms:modified xsi:type="dcterms:W3CDTF">2026-09-09T11:40:17Z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