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2"/>
  </p:notesMasterIdLst>
  <p:sldIdLst>
    <p:sldId id="256" r:id="rId5"/>
    <p:sldId id="262" r:id="rId6"/>
    <p:sldId id="258" r:id="rId7"/>
    <p:sldId id="263" r:id="rId8"/>
    <p:sldId id="259" r:id="rId9"/>
    <p:sldId id="260" r:id="rId10"/>
    <p:sldId id="261" r:id="rId11"/>
  </p:sldIdLst>
  <p:sldSz cx="18288000" cy="10287000"/>
  <p:notesSz cx="6858000" cy="9144000"/>
  <p:embeddedFontLst>
    <p:embeddedFont>
      <p:font typeface="Century Gothic" panose="020B0502020202020204" pitchFamily="34" charset="0"/>
      <p:regular r:id="rId13"/>
      <p:bold r:id="rId14"/>
      <p:italic r:id="rId15"/>
      <p:boldItalic r:id="rId16"/>
    </p:embeddedFont>
    <p:embeddedFont>
      <p:font typeface="Century Gothic Paneuropean" panose="020B0604020202020204" charset="0"/>
      <p:regular r:id="rId17"/>
    </p:embeddedFont>
    <p:embeddedFont>
      <p:font typeface="Century Gothic Paneuropean Bold" panose="020B0604020202020204" charset="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83" autoAdjust="0"/>
    <p:restoredTop sz="94622" autoAdjust="0"/>
  </p:normalViewPr>
  <p:slideViewPr>
    <p:cSldViewPr>
      <p:cViewPr varScale="1">
        <p:scale>
          <a:sx n="69" d="100"/>
          <a:sy n="69" d="100"/>
        </p:scale>
        <p:origin x="61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3.fntdata"/><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2.fntdata"/><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re Corbett" userId="1465656c-9f15-4364-8fd7-ccac8095beb5" providerId="ADAL" clId="{0C9A86A5-445E-4A14-9F80-D51BEB1E0A4E}"/>
    <pc:docChg chg="modSld">
      <pc:chgData name="Clare Corbett" userId="1465656c-9f15-4364-8fd7-ccac8095beb5" providerId="ADAL" clId="{0C9A86A5-445E-4A14-9F80-D51BEB1E0A4E}" dt="2025-07-10T12:38:30.434" v="31" actId="1076"/>
      <pc:docMkLst>
        <pc:docMk/>
      </pc:docMkLst>
      <pc:sldChg chg="modSp mod">
        <pc:chgData name="Clare Corbett" userId="1465656c-9f15-4364-8fd7-ccac8095beb5" providerId="ADAL" clId="{0C9A86A5-445E-4A14-9F80-D51BEB1E0A4E}" dt="2025-07-10T12:38:30.434" v="31" actId="1076"/>
        <pc:sldMkLst>
          <pc:docMk/>
          <pc:sldMk cId="811250855" sldId="262"/>
        </pc:sldMkLst>
        <pc:spChg chg="mod">
          <ac:chgData name="Clare Corbett" userId="1465656c-9f15-4364-8fd7-ccac8095beb5" providerId="ADAL" clId="{0C9A86A5-445E-4A14-9F80-D51BEB1E0A4E}" dt="2025-07-10T12:38:30.434" v="31" actId="1076"/>
          <ac:spMkLst>
            <pc:docMk/>
            <pc:sldMk cId="811250855" sldId="262"/>
            <ac:spMk id="21" creationId="{107DE810-285E-4DF6-6ACF-E5700D7E9DE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10.07.2025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1DD32-471C-4534-F0FB-E2EA599020D0}"/>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3EF782B7-B63E-AE1E-23A1-45ACBD94F80F}"/>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3414F8F-50D9-E904-A4EE-32414582354B}"/>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95B19A09-83C8-7B1A-8658-B0E9F054774D}"/>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488F9752-1E31-6C57-0FA0-E9DC35A0A2F5}"/>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 11 November 2024 until 15 January 2025</a:t>
            </a:r>
          </a:p>
        </p:txBody>
      </p:sp>
      <p:sp>
        <p:nvSpPr>
          <p:cNvPr id="6" name="Footer Placeholder 5">
            <a:extLst>
              <a:ext uri="{FF2B5EF4-FFF2-40B4-BE49-F238E27FC236}">
                <a16:creationId xmlns:a16="http://schemas.microsoft.com/office/drawing/2014/main" id="{82019067-7EF4-D994-DC61-D8E7C13A52FE}"/>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EFD208FB-6118-3699-77C2-90844C001A27}"/>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4161540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 11 November 2024 until 15 January 2025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6B93D-30B0-54B8-3D88-BCA6F9105DB9}"/>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2B106A17-C4E2-EF76-ED79-5FDAFEBB29AE}"/>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F32184AF-5543-8113-4629-C3A616291AE4}"/>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1BDA31AE-5B1A-B241-D173-B22AB18E9A41}"/>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5B81F2A0-AF62-F35E-4CFA-CFF6868E428D}"/>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 11 November 2024 until 15 January 2025</a:t>
            </a:r>
          </a:p>
        </p:txBody>
      </p:sp>
      <p:sp>
        <p:nvSpPr>
          <p:cNvPr id="6" name="Footer Placeholder 5">
            <a:extLst>
              <a:ext uri="{FF2B5EF4-FFF2-40B4-BE49-F238E27FC236}">
                <a16:creationId xmlns:a16="http://schemas.microsoft.com/office/drawing/2014/main" id="{95126AD9-BFE3-57C7-99CB-4472A4BEEF8E}"/>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79137E80-232E-695C-6301-8C677ED53182}"/>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244560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2839D-F231-B329-5B17-C24137457E64}"/>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1DB226D0-ED33-5DFA-08D0-F7705863545C}"/>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300579A7-0951-3573-6F45-15930199B940}"/>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155A3D45-C609-2C55-231A-73A76D2F94CB}"/>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9B6F6036-4DCC-7FE8-20AC-F7E137303DE0}"/>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 11 November 2024 until 15 January 2025</a:t>
            </a:r>
          </a:p>
        </p:txBody>
      </p:sp>
      <p:sp>
        <p:nvSpPr>
          <p:cNvPr id="6" name="Footer Placeholder 5">
            <a:extLst>
              <a:ext uri="{FF2B5EF4-FFF2-40B4-BE49-F238E27FC236}">
                <a16:creationId xmlns:a16="http://schemas.microsoft.com/office/drawing/2014/main" id="{DFC16BBF-25CB-475D-C1B5-EF5A4835E388}"/>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3C0977E4-82DD-701C-4762-2B7AC4716731}"/>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2519013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FDEAE-C1D1-F402-79AA-727E4D7B6888}"/>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0AC378B9-AECC-F40F-2E06-0998B8AEDDB4}"/>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B32D9C5D-881B-F473-9E3D-773BE6222A32}"/>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A62D7263-4D27-91AF-250E-49E09F3ECB2A}"/>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CC3B53D4-5BE4-A6C9-A221-A5A7030B2060}"/>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 11 November 2024 until 15 January 2025</a:t>
            </a:r>
          </a:p>
        </p:txBody>
      </p:sp>
      <p:sp>
        <p:nvSpPr>
          <p:cNvPr id="6" name="Footer Placeholder 5">
            <a:extLst>
              <a:ext uri="{FF2B5EF4-FFF2-40B4-BE49-F238E27FC236}">
                <a16:creationId xmlns:a16="http://schemas.microsoft.com/office/drawing/2014/main" id="{1CFF511C-6937-A83F-5A6E-3206F52389C2}"/>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D6A01090-9520-F5FF-A5C9-0A17C926B4AF}"/>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17115270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4D6B6-8C77-C1F3-CEA7-B694CF374600}"/>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6FAE7D0E-9688-B9AA-6917-D9A0DEA3C790}"/>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B113B34D-A259-000A-55BD-7C26F88E5584}"/>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75ACCE99-FAA1-2719-47FD-8DC71163812C}"/>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801A2E25-5AE2-3894-2A3B-23EF48AA5B31}"/>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 11 November 2024 until 15 January 2025</a:t>
            </a:r>
          </a:p>
        </p:txBody>
      </p:sp>
      <p:sp>
        <p:nvSpPr>
          <p:cNvPr id="6" name="Footer Placeholder 5">
            <a:extLst>
              <a:ext uri="{FF2B5EF4-FFF2-40B4-BE49-F238E27FC236}">
                <a16:creationId xmlns:a16="http://schemas.microsoft.com/office/drawing/2014/main" id="{84DB6F2E-19F3-CB4E-4F28-3752319AA061}"/>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90008FC1-45F3-5A75-61D2-F0D967C6EF45}"/>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31573771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jpeg"/></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1.png"/><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jpeg"/><Relationship Id="rId11" Type="http://schemas.openxmlformats.org/officeDocument/2006/relationships/image" Target="../media/image14.jpe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2.png"/><Relationship Id="rId9" Type="http://schemas.openxmlformats.org/officeDocument/2006/relationships/image" Target="../media/image12.jpeg"/></Relationships>
</file>

<file path=ppt/slides/_rels/slide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tmp"/><Relationship Id="rId10" Type="http://schemas.openxmlformats.org/officeDocument/2006/relationships/image" Target="../media/image20.jpeg"/><Relationship Id="rId4" Type="http://schemas.openxmlformats.org/officeDocument/2006/relationships/image" Target="../media/image2.png"/><Relationship Id="rId9" Type="http://schemas.openxmlformats.org/officeDocument/2006/relationships/image" Target="../media/image19.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Grp="1" noUngrp="1" noRot="1" noMove="1" noResize="1"/>
          </p:cNvGrpSpPr>
          <p:nvPr/>
        </p:nvGrpSpPr>
        <p:grpSpPr>
          <a:xfrm>
            <a:off x="-1406243" y="8309196"/>
            <a:ext cx="19694243" cy="3086100"/>
            <a:chOff x="0" y="0"/>
            <a:chExt cx="5186961" cy="812800"/>
          </a:xfrm>
        </p:grpSpPr>
        <p:sp>
          <p:nvSpPr>
            <p:cNvPr id="3" name="Freeform 3"/>
            <p:cNvSpPr>
              <a:spLocks noGrp="1" noRot="1" noMove="1" noResize="1" noEditPoints="1" noAdjustHandles="1" noChangeArrowheads="1" noChangeShapeType="1"/>
            </p:cNvSpPr>
            <p:nvPr/>
          </p:nvSpPr>
          <p:spPr>
            <a:xfrm>
              <a:off x="0" y="0"/>
              <a:ext cx="5186961" cy="812800"/>
            </a:xfrm>
            <a:custGeom>
              <a:avLst/>
              <a:gdLst/>
              <a:ahLst/>
              <a:cxnLst/>
              <a:rect l="l" t="t" r="r" b="b"/>
              <a:pathLst>
                <a:path w="5186961" h="812800">
                  <a:moveTo>
                    <a:pt x="0" y="0"/>
                  </a:moveTo>
                  <a:lnTo>
                    <a:pt x="5186961" y="0"/>
                  </a:lnTo>
                  <a:lnTo>
                    <a:pt x="5186961" y="812800"/>
                  </a:lnTo>
                  <a:lnTo>
                    <a:pt x="0" y="812800"/>
                  </a:lnTo>
                  <a:close/>
                </a:path>
              </a:pathLst>
            </a:custGeom>
            <a:solidFill>
              <a:srgbClr val="044C34"/>
            </a:solidFill>
          </p:spPr>
          <p:txBody>
            <a:bodyPr/>
            <a:lstStyle/>
            <a:p>
              <a:endParaRPr lang="en-GB"/>
            </a:p>
          </p:txBody>
        </p:sp>
        <p:sp>
          <p:nvSpPr>
            <p:cNvPr id="4" name="TextBox 4"/>
            <p:cNvSpPr txBox="1">
              <a:spLocks noGrp="1" noRot="1" noMove="1" noResize="1" noEditPoints="1" noAdjustHandles="1" noChangeArrowheads="1" noChangeShapeType="1"/>
            </p:cNvSpPr>
            <p:nvPr/>
          </p:nvSpPr>
          <p:spPr>
            <a:xfrm>
              <a:off x="0" y="-28575"/>
              <a:ext cx="5186961" cy="841375"/>
            </a:xfrm>
            <a:prstGeom prst="rect">
              <a:avLst/>
            </a:prstGeom>
          </p:spPr>
          <p:txBody>
            <a:bodyPr lIns="50800" tIns="50800" rIns="50800" bIns="50800" rtlCol="0" anchor="ctr"/>
            <a:lstStyle/>
            <a:p>
              <a:pPr algn="ctr">
                <a:lnSpc>
                  <a:spcPts val="1960"/>
                </a:lnSpc>
              </a:pPr>
              <a:endParaRPr/>
            </a:p>
          </p:txBody>
        </p:sp>
      </p:grpSp>
      <p:sp>
        <p:nvSpPr>
          <p:cNvPr id="5" name="Freeform 5"/>
          <p:cNvSpPr>
            <a:spLocks noGrp="1" noRot="1" noMove="1" noResize="1" noEditPoints="1" noAdjustHandles="1" noChangeArrowheads="1" noChangeShapeType="1"/>
          </p:cNvSpPr>
          <p:nvPr/>
        </p:nvSpPr>
        <p:spPr>
          <a:xfrm>
            <a:off x="122207" y="8423496"/>
            <a:ext cx="7689572" cy="1730154"/>
          </a:xfrm>
          <a:custGeom>
            <a:avLst/>
            <a:gdLst/>
            <a:ahLst/>
            <a:cxnLst/>
            <a:rect l="l" t="t" r="r" b="b"/>
            <a:pathLst>
              <a:path w="7689572" h="1730154">
                <a:moveTo>
                  <a:pt x="0" y="0"/>
                </a:moveTo>
                <a:lnTo>
                  <a:pt x="7689572" y="0"/>
                </a:lnTo>
                <a:lnTo>
                  <a:pt x="7689572" y="1730154"/>
                </a:lnTo>
                <a:lnTo>
                  <a:pt x="0" y="1730154"/>
                </a:lnTo>
                <a:lnTo>
                  <a:pt x="0" y="0"/>
                </a:lnTo>
                <a:close/>
              </a:path>
            </a:pathLst>
          </a:custGeom>
          <a:blipFill>
            <a:blip r:embed="rId2"/>
            <a:stretch>
              <a:fillRect/>
            </a:stretch>
          </a:blipFill>
        </p:spPr>
        <p:txBody>
          <a:bodyPr/>
          <a:lstStyle/>
          <a:p>
            <a:endParaRPr lang="en-GB"/>
          </a:p>
        </p:txBody>
      </p:sp>
      <p:grpSp>
        <p:nvGrpSpPr>
          <p:cNvPr id="6" name="Group 6"/>
          <p:cNvGrpSpPr>
            <a:grpSpLocks noGrp="1" noUngrp="1" noRot="1" noMove="1" noResize="1"/>
          </p:cNvGrpSpPr>
          <p:nvPr/>
        </p:nvGrpSpPr>
        <p:grpSpPr>
          <a:xfrm>
            <a:off x="15549634" y="2641090"/>
            <a:ext cx="12673614" cy="11698163"/>
            <a:chOff x="0" y="0"/>
            <a:chExt cx="812800" cy="750241"/>
          </a:xfrm>
        </p:grpSpPr>
        <p:sp>
          <p:nvSpPr>
            <p:cNvPr id="7" name="Freeform 7"/>
            <p:cNvSpPr>
              <a:spLocks noGrp="1" noRot="1" noMove="1" noResize="1" noEditPoints="1" noAdjustHandles="1" noChangeArrowheads="1" noChangeShapeType="1"/>
            </p:cNvSpPr>
            <p:nvPr/>
          </p:nvSpPr>
          <p:spPr>
            <a:xfrm>
              <a:off x="0" y="0"/>
              <a:ext cx="812800" cy="750241"/>
            </a:xfrm>
            <a:custGeom>
              <a:avLst/>
              <a:gdLst/>
              <a:ahLst/>
              <a:cxnLst/>
              <a:rect l="l" t="t" r="r" b="b"/>
              <a:pathLst>
                <a:path w="812800" h="750241">
                  <a:moveTo>
                    <a:pt x="812800" y="375121"/>
                  </a:moveTo>
                  <a:lnTo>
                    <a:pt x="609600" y="750241"/>
                  </a:lnTo>
                  <a:lnTo>
                    <a:pt x="203200" y="750241"/>
                  </a:lnTo>
                  <a:lnTo>
                    <a:pt x="0" y="375121"/>
                  </a:lnTo>
                  <a:lnTo>
                    <a:pt x="203200" y="0"/>
                  </a:lnTo>
                  <a:lnTo>
                    <a:pt x="609600" y="0"/>
                  </a:lnTo>
                  <a:lnTo>
                    <a:pt x="812800" y="375121"/>
                  </a:lnTo>
                  <a:close/>
                </a:path>
              </a:pathLst>
            </a:custGeom>
            <a:solidFill>
              <a:srgbClr val="044C34"/>
            </a:solidFill>
          </p:spPr>
          <p:txBody>
            <a:bodyPr/>
            <a:lstStyle/>
            <a:p>
              <a:endParaRPr lang="en-GB"/>
            </a:p>
          </p:txBody>
        </p:sp>
        <p:sp>
          <p:nvSpPr>
            <p:cNvPr id="8" name="TextBox 8"/>
            <p:cNvSpPr txBox="1">
              <a:spLocks noGrp="1" noRot="1" noMove="1" noResize="1" noEditPoints="1" noAdjustHandles="1" noChangeArrowheads="1" noChangeShapeType="1"/>
            </p:cNvSpPr>
            <p:nvPr/>
          </p:nvSpPr>
          <p:spPr>
            <a:xfrm>
              <a:off x="114300" y="-28575"/>
              <a:ext cx="584200" cy="778816"/>
            </a:xfrm>
            <a:prstGeom prst="rect">
              <a:avLst/>
            </a:prstGeom>
          </p:spPr>
          <p:txBody>
            <a:bodyPr lIns="50800" tIns="50800" rIns="50800" bIns="50800" rtlCol="0" anchor="ctr"/>
            <a:lstStyle/>
            <a:p>
              <a:pPr algn="ctr">
                <a:lnSpc>
                  <a:spcPts val="1960"/>
                </a:lnSpc>
              </a:pPr>
              <a:endParaRPr/>
            </a:p>
          </p:txBody>
        </p:sp>
      </p:grpSp>
      <p:grpSp>
        <p:nvGrpSpPr>
          <p:cNvPr id="9" name="Group 9"/>
          <p:cNvGrpSpPr>
            <a:grpSpLocks noGrp="1" noUngrp="1" noRot="1" noMove="1" noResize="1"/>
          </p:cNvGrpSpPr>
          <p:nvPr/>
        </p:nvGrpSpPr>
        <p:grpSpPr>
          <a:xfrm>
            <a:off x="-5415986" y="-9732551"/>
            <a:ext cx="15957738" cy="11698163"/>
            <a:chOff x="0" y="0"/>
            <a:chExt cx="1023422" cy="750241"/>
          </a:xfrm>
        </p:grpSpPr>
        <p:sp>
          <p:nvSpPr>
            <p:cNvPr id="10" name="Freeform 10"/>
            <p:cNvSpPr>
              <a:spLocks noGrp="1" noRot="1" noMove="1" noResize="1" noEditPoints="1" noAdjustHandles="1" noChangeArrowheads="1" noChangeShapeType="1"/>
            </p:cNvSpPr>
            <p:nvPr/>
          </p:nvSpPr>
          <p:spPr>
            <a:xfrm>
              <a:off x="0" y="0"/>
              <a:ext cx="1023422" cy="750241"/>
            </a:xfrm>
            <a:custGeom>
              <a:avLst/>
              <a:gdLst/>
              <a:ahLst/>
              <a:cxnLst/>
              <a:rect l="l" t="t" r="r" b="b"/>
              <a:pathLst>
                <a:path w="1023422" h="750241">
                  <a:moveTo>
                    <a:pt x="1023422" y="375121"/>
                  </a:moveTo>
                  <a:lnTo>
                    <a:pt x="820222" y="750241"/>
                  </a:lnTo>
                  <a:lnTo>
                    <a:pt x="203200" y="750241"/>
                  </a:lnTo>
                  <a:lnTo>
                    <a:pt x="0" y="375121"/>
                  </a:lnTo>
                  <a:lnTo>
                    <a:pt x="203200" y="0"/>
                  </a:lnTo>
                  <a:lnTo>
                    <a:pt x="820222" y="0"/>
                  </a:lnTo>
                  <a:lnTo>
                    <a:pt x="1023422" y="375121"/>
                  </a:lnTo>
                  <a:close/>
                </a:path>
              </a:pathLst>
            </a:custGeom>
            <a:solidFill>
              <a:srgbClr val="044C34"/>
            </a:solidFill>
          </p:spPr>
          <p:txBody>
            <a:bodyPr/>
            <a:lstStyle/>
            <a:p>
              <a:endParaRPr lang="en-GB"/>
            </a:p>
          </p:txBody>
        </p:sp>
        <p:sp>
          <p:nvSpPr>
            <p:cNvPr id="11" name="TextBox 11"/>
            <p:cNvSpPr txBox="1">
              <a:spLocks noGrp="1" noRot="1" noMove="1" noResize="1" noEditPoints="1" noAdjustHandles="1" noChangeArrowheads="1" noChangeShapeType="1"/>
            </p:cNvSpPr>
            <p:nvPr/>
          </p:nvSpPr>
          <p:spPr>
            <a:xfrm>
              <a:off x="114300" y="-28575"/>
              <a:ext cx="794822" cy="778816"/>
            </a:xfrm>
            <a:prstGeom prst="rect">
              <a:avLst/>
            </a:prstGeom>
          </p:spPr>
          <p:txBody>
            <a:bodyPr lIns="50800" tIns="50800" rIns="50800" bIns="50800" rtlCol="0" anchor="ctr"/>
            <a:lstStyle/>
            <a:p>
              <a:pPr algn="ctr">
                <a:lnSpc>
                  <a:spcPts val="1960"/>
                </a:lnSpc>
              </a:pPr>
              <a:endParaRPr/>
            </a:p>
          </p:txBody>
        </p:sp>
      </p:grpSp>
      <p:sp>
        <p:nvSpPr>
          <p:cNvPr id="12" name="TextBox 12"/>
          <p:cNvSpPr txBox="1"/>
          <p:nvPr/>
        </p:nvSpPr>
        <p:spPr>
          <a:xfrm>
            <a:off x="990600" y="2621133"/>
            <a:ext cx="12915900" cy="4214295"/>
          </a:xfrm>
          <a:prstGeom prst="rect">
            <a:avLst/>
          </a:prstGeom>
        </p:spPr>
        <p:txBody>
          <a:bodyPr wrap="square" lIns="0" tIns="0" rIns="0" bIns="0" rtlCol="0" anchor="t">
            <a:spAutoFit/>
          </a:bodyPr>
          <a:lstStyle/>
          <a:p>
            <a:pPr algn="l">
              <a:lnSpc>
                <a:spcPts val="11200"/>
              </a:lnSpc>
            </a:pPr>
            <a:r>
              <a:rPr lang="en-US" sz="8000" b="1" dirty="0">
                <a:solidFill>
                  <a:srgbClr val="000000"/>
                </a:solidFill>
                <a:latin typeface="Century Gothic Paneuropean Bold"/>
                <a:ea typeface="Century Gothic Paneuropean Bold"/>
                <a:cs typeface="Century Gothic Paneuropean Bold"/>
                <a:sym typeface="Century Gothic Paneuropean Bold"/>
              </a:rPr>
              <a:t>Reception </a:t>
            </a:r>
          </a:p>
          <a:p>
            <a:pPr algn="l">
              <a:lnSpc>
                <a:spcPts val="11200"/>
              </a:lnSpc>
            </a:pPr>
            <a:r>
              <a:rPr lang="en-US" sz="8000" b="1" dirty="0">
                <a:solidFill>
                  <a:srgbClr val="000000"/>
                </a:solidFill>
                <a:latin typeface="Century Gothic Paneuropean Bold"/>
                <a:ea typeface="Century Gothic Paneuropean Bold"/>
                <a:cs typeface="Century Gothic Paneuropean Bold"/>
                <a:sym typeface="Century Gothic Paneuropean Bold"/>
              </a:rPr>
              <a:t>Alder  Class &amp; Ash Class</a:t>
            </a:r>
          </a:p>
          <a:p>
            <a:pPr algn="l">
              <a:lnSpc>
                <a:spcPts val="11200"/>
              </a:lnSpc>
            </a:pPr>
            <a:r>
              <a:rPr lang="en-US" sz="8000" dirty="0">
                <a:solidFill>
                  <a:srgbClr val="000000"/>
                </a:solidFill>
                <a:latin typeface="Century Gothic Paneuropean"/>
                <a:ea typeface="Century Gothic Paneuropean"/>
                <a:cs typeface="Century Gothic Paneuropean"/>
                <a:sym typeface="Century Gothic Paneuropean"/>
              </a:rPr>
              <a:t>September 2025-2026</a:t>
            </a:r>
          </a:p>
        </p:txBody>
      </p:sp>
      <p:grpSp>
        <p:nvGrpSpPr>
          <p:cNvPr id="13" name="Group 13"/>
          <p:cNvGrpSpPr/>
          <p:nvPr/>
        </p:nvGrpSpPr>
        <p:grpSpPr>
          <a:xfrm>
            <a:off x="14171102" y="314158"/>
            <a:ext cx="3747370" cy="1651454"/>
            <a:chOff x="0" y="0"/>
            <a:chExt cx="4996493" cy="2201939"/>
          </a:xfrm>
        </p:grpSpPr>
        <p:sp>
          <p:nvSpPr>
            <p:cNvPr id="14" name="Freeform 14"/>
            <p:cNvSpPr/>
            <p:nvPr/>
          </p:nvSpPr>
          <p:spPr>
            <a:xfrm>
              <a:off x="0" y="0"/>
              <a:ext cx="2387817" cy="2201939"/>
            </a:xfrm>
            <a:custGeom>
              <a:avLst/>
              <a:gdLst/>
              <a:ahLst/>
              <a:cxnLst/>
              <a:rect l="l" t="t" r="r" b="b"/>
              <a:pathLst>
                <a:path w="2387817" h="2201939">
                  <a:moveTo>
                    <a:pt x="0" y="0"/>
                  </a:moveTo>
                  <a:lnTo>
                    <a:pt x="2387817" y="0"/>
                  </a:lnTo>
                  <a:lnTo>
                    <a:pt x="2387817" y="2201939"/>
                  </a:lnTo>
                  <a:lnTo>
                    <a:pt x="0" y="2201939"/>
                  </a:lnTo>
                  <a:lnTo>
                    <a:pt x="0" y="0"/>
                  </a:lnTo>
                  <a:close/>
                </a:path>
              </a:pathLst>
            </a:custGeom>
            <a:blipFill>
              <a:blip r:embed="rId3"/>
              <a:stretch>
                <a:fillRect/>
              </a:stretch>
            </a:blipFill>
          </p:spPr>
          <p:txBody>
            <a:bodyPr/>
            <a:lstStyle/>
            <a:p>
              <a:endParaRPr lang="en-GB"/>
            </a:p>
          </p:txBody>
        </p:sp>
        <p:sp>
          <p:nvSpPr>
            <p:cNvPr id="15" name="TextBox 15"/>
            <p:cNvSpPr txBox="1">
              <a:spLocks noGrp="1" noRot="1" noMove="1" noResize="1" noEditPoints="1" noAdjustHandles="1" noChangeArrowheads="1" noChangeShapeType="1"/>
            </p:cNvSpPr>
            <p:nvPr/>
          </p:nvSpPr>
          <p:spPr>
            <a:xfrm>
              <a:off x="2277947" y="747619"/>
              <a:ext cx="2718546" cy="981261"/>
            </a:xfrm>
            <a:prstGeom prst="rect">
              <a:avLst/>
            </a:prstGeom>
          </p:spPr>
          <p:txBody>
            <a:bodyPr lIns="0" tIns="0" rIns="0" bIns="0" rtlCol="0" anchor="t">
              <a:spAutoFit/>
            </a:bodyPr>
            <a:lstStyle/>
            <a:p>
              <a:pPr algn="ctr">
                <a:lnSpc>
                  <a:spcPts val="6182"/>
                </a:lnSpc>
              </a:pPr>
              <a:r>
                <a:rPr lang="en-US" sz="4416" dirty="0">
                  <a:solidFill>
                    <a:srgbClr val="060705"/>
                  </a:solidFill>
                  <a:latin typeface="Century Gothic Paneuropean"/>
                  <a:ea typeface="Century Gothic Paneuropean"/>
                  <a:cs typeface="Century Gothic Paneuropean"/>
                  <a:sym typeface="Century Gothic Paneuropean"/>
                </a:rPr>
                <a:t>Wessex</a:t>
              </a:r>
            </a:p>
          </p:txBody>
        </p:sp>
        <p:sp>
          <p:nvSpPr>
            <p:cNvPr id="16" name="TextBox 16"/>
            <p:cNvSpPr txBox="1"/>
            <p:nvPr/>
          </p:nvSpPr>
          <p:spPr>
            <a:xfrm>
              <a:off x="1590493" y="1596341"/>
              <a:ext cx="3406000" cy="605598"/>
            </a:xfrm>
            <a:prstGeom prst="rect">
              <a:avLst/>
            </a:prstGeom>
          </p:spPr>
          <p:txBody>
            <a:bodyPr lIns="0" tIns="0" rIns="0" bIns="0" rtlCol="0" anchor="t">
              <a:spAutoFit/>
            </a:bodyPr>
            <a:lstStyle/>
            <a:p>
              <a:pPr algn="ctr">
                <a:lnSpc>
                  <a:spcPts val="3827"/>
                </a:lnSpc>
                <a:spcBef>
                  <a:spcPct val="0"/>
                </a:spcBef>
              </a:pPr>
              <a:r>
                <a:rPr lang="en-US" sz="2733">
                  <a:solidFill>
                    <a:srgbClr val="060705"/>
                  </a:solidFill>
                  <a:latin typeface="Century Gothic Paneuropean"/>
                  <a:ea typeface="Century Gothic Paneuropean"/>
                  <a:cs typeface="Century Gothic Paneuropean"/>
                  <a:sym typeface="Century Gothic Paneuropean"/>
                </a:rPr>
                <a:t>Primary School</a:t>
              </a: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2A0AD-3AD6-F96E-09E0-C751745EFD59}"/>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705438E-38E4-6D49-CCF4-1CABD518061D}"/>
              </a:ext>
            </a:extLst>
          </p:cNvPr>
          <p:cNvGrpSpPr>
            <a:grpSpLocks noGrp="1" noUngrp="1" noRot="1" noMove="1" noResize="1"/>
          </p:cNvGrpSpPr>
          <p:nvPr/>
        </p:nvGrpSpPr>
        <p:grpSpPr>
          <a:xfrm>
            <a:off x="-1406243" y="8309196"/>
            <a:ext cx="19694243" cy="3086100"/>
            <a:chOff x="0" y="0"/>
            <a:chExt cx="5186961" cy="812800"/>
          </a:xfrm>
        </p:grpSpPr>
        <p:sp>
          <p:nvSpPr>
            <p:cNvPr id="3" name="Freeform 3">
              <a:extLst>
                <a:ext uri="{FF2B5EF4-FFF2-40B4-BE49-F238E27FC236}">
                  <a16:creationId xmlns:a16="http://schemas.microsoft.com/office/drawing/2014/main" id="{42747083-1181-EC61-26F4-6F36799AFCDE}"/>
                </a:ext>
              </a:extLst>
            </p:cNvPr>
            <p:cNvSpPr>
              <a:spLocks noGrp="1" noRot="1" noMove="1" noResize="1" noEditPoints="1" noAdjustHandles="1" noChangeArrowheads="1" noChangeShapeType="1"/>
            </p:cNvSpPr>
            <p:nvPr/>
          </p:nvSpPr>
          <p:spPr>
            <a:xfrm>
              <a:off x="0" y="0"/>
              <a:ext cx="5186961" cy="812800"/>
            </a:xfrm>
            <a:custGeom>
              <a:avLst/>
              <a:gdLst/>
              <a:ahLst/>
              <a:cxnLst/>
              <a:rect l="l" t="t" r="r" b="b"/>
              <a:pathLst>
                <a:path w="5186961" h="812800">
                  <a:moveTo>
                    <a:pt x="0" y="0"/>
                  </a:moveTo>
                  <a:lnTo>
                    <a:pt x="5186961" y="0"/>
                  </a:lnTo>
                  <a:lnTo>
                    <a:pt x="5186961" y="812800"/>
                  </a:lnTo>
                  <a:lnTo>
                    <a:pt x="0" y="812800"/>
                  </a:lnTo>
                  <a:close/>
                </a:path>
              </a:pathLst>
            </a:custGeom>
            <a:solidFill>
              <a:srgbClr val="044C34"/>
            </a:solidFill>
          </p:spPr>
          <p:txBody>
            <a:bodyPr/>
            <a:lstStyle/>
            <a:p>
              <a:endParaRPr lang="en-GB"/>
            </a:p>
          </p:txBody>
        </p:sp>
        <p:sp>
          <p:nvSpPr>
            <p:cNvPr id="4" name="TextBox 4">
              <a:extLst>
                <a:ext uri="{FF2B5EF4-FFF2-40B4-BE49-F238E27FC236}">
                  <a16:creationId xmlns:a16="http://schemas.microsoft.com/office/drawing/2014/main" id="{8C7BC694-C2FA-E84E-6052-303418981258}"/>
                </a:ext>
              </a:extLst>
            </p:cNvPr>
            <p:cNvSpPr txBox="1">
              <a:spLocks noGrp="1" noRot="1" noMove="1" noResize="1" noEditPoints="1" noAdjustHandles="1" noChangeArrowheads="1" noChangeShapeType="1"/>
            </p:cNvSpPr>
            <p:nvPr/>
          </p:nvSpPr>
          <p:spPr>
            <a:xfrm>
              <a:off x="0" y="-28575"/>
              <a:ext cx="5186961" cy="841375"/>
            </a:xfrm>
            <a:prstGeom prst="rect">
              <a:avLst/>
            </a:prstGeom>
          </p:spPr>
          <p:txBody>
            <a:bodyPr lIns="50800" tIns="50800" rIns="50800" bIns="50800" rtlCol="0" anchor="ctr"/>
            <a:lstStyle/>
            <a:p>
              <a:pPr algn="ctr">
                <a:lnSpc>
                  <a:spcPts val="1960"/>
                </a:lnSpc>
              </a:pPr>
              <a:endParaRPr/>
            </a:p>
          </p:txBody>
        </p:sp>
      </p:grpSp>
      <p:sp>
        <p:nvSpPr>
          <p:cNvPr id="5" name="Freeform 5">
            <a:extLst>
              <a:ext uri="{FF2B5EF4-FFF2-40B4-BE49-F238E27FC236}">
                <a16:creationId xmlns:a16="http://schemas.microsoft.com/office/drawing/2014/main" id="{888E2B0D-32E4-2D11-0FD0-0E12DCB90D4B}"/>
              </a:ext>
            </a:extLst>
          </p:cNvPr>
          <p:cNvSpPr>
            <a:spLocks noGrp="1" noRot="1" noMove="1" noResize="1" noEditPoints="1" noAdjustHandles="1" noChangeArrowheads="1" noChangeShapeType="1"/>
          </p:cNvSpPr>
          <p:nvPr/>
        </p:nvSpPr>
        <p:spPr>
          <a:xfrm>
            <a:off x="122207" y="8423496"/>
            <a:ext cx="7689572" cy="1730154"/>
          </a:xfrm>
          <a:custGeom>
            <a:avLst/>
            <a:gdLst/>
            <a:ahLst/>
            <a:cxnLst/>
            <a:rect l="l" t="t" r="r" b="b"/>
            <a:pathLst>
              <a:path w="7689572" h="1730154">
                <a:moveTo>
                  <a:pt x="0" y="0"/>
                </a:moveTo>
                <a:lnTo>
                  <a:pt x="7689572" y="0"/>
                </a:lnTo>
                <a:lnTo>
                  <a:pt x="7689572" y="1730154"/>
                </a:lnTo>
                <a:lnTo>
                  <a:pt x="0" y="1730154"/>
                </a:lnTo>
                <a:lnTo>
                  <a:pt x="0" y="0"/>
                </a:lnTo>
                <a:close/>
              </a:path>
            </a:pathLst>
          </a:custGeom>
          <a:blipFill>
            <a:blip r:embed="rId3"/>
            <a:stretch>
              <a:fillRect/>
            </a:stretch>
          </a:blipFill>
        </p:spPr>
        <p:txBody>
          <a:bodyPr/>
          <a:lstStyle/>
          <a:p>
            <a:endParaRPr lang="en-GB"/>
          </a:p>
        </p:txBody>
      </p:sp>
      <p:grpSp>
        <p:nvGrpSpPr>
          <p:cNvPr id="6" name="Group 6">
            <a:extLst>
              <a:ext uri="{FF2B5EF4-FFF2-40B4-BE49-F238E27FC236}">
                <a16:creationId xmlns:a16="http://schemas.microsoft.com/office/drawing/2014/main" id="{E73D4CEE-222A-1EF3-2C37-7059C1EFC0FD}"/>
              </a:ext>
            </a:extLst>
          </p:cNvPr>
          <p:cNvGrpSpPr>
            <a:grpSpLocks noGrp="1" noUngrp="1" noRot="1" noMove="1" noResize="1"/>
          </p:cNvGrpSpPr>
          <p:nvPr/>
        </p:nvGrpSpPr>
        <p:grpSpPr>
          <a:xfrm>
            <a:off x="15549634" y="2641090"/>
            <a:ext cx="12673614" cy="11698163"/>
            <a:chOff x="0" y="0"/>
            <a:chExt cx="812800" cy="750241"/>
          </a:xfrm>
        </p:grpSpPr>
        <p:sp>
          <p:nvSpPr>
            <p:cNvPr id="7" name="Freeform 7">
              <a:extLst>
                <a:ext uri="{FF2B5EF4-FFF2-40B4-BE49-F238E27FC236}">
                  <a16:creationId xmlns:a16="http://schemas.microsoft.com/office/drawing/2014/main" id="{FD0DC2D3-C129-AA4F-E4AE-F84FA54CB272}"/>
                </a:ext>
              </a:extLst>
            </p:cNvPr>
            <p:cNvSpPr>
              <a:spLocks noGrp="1" noRot="1" noMove="1" noResize="1" noEditPoints="1" noAdjustHandles="1" noChangeArrowheads="1" noChangeShapeType="1"/>
            </p:cNvSpPr>
            <p:nvPr/>
          </p:nvSpPr>
          <p:spPr>
            <a:xfrm>
              <a:off x="0" y="0"/>
              <a:ext cx="812800" cy="750241"/>
            </a:xfrm>
            <a:custGeom>
              <a:avLst/>
              <a:gdLst/>
              <a:ahLst/>
              <a:cxnLst/>
              <a:rect l="l" t="t" r="r" b="b"/>
              <a:pathLst>
                <a:path w="812800" h="750241">
                  <a:moveTo>
                    <a:pt x="812800" y="375121"/>
                  </a:moveTo>
                  <a:lnTo>
                    <a:pt x="609600" y="750241"/>
                  </a:lnTo>
                  <a:lnTo>
                    <a:pt x="203200" y="750241"/>
                  </a:lnTo>
                  <a:lnTo>
                    <a:pt x="0" y="375121"/>
                  </a:lnTo>
                  <a:lnTo>
                    <a:pt x="203200" y="0"/>
                  </a:lnTo>
                  <a:lnTo>
                    <a:pt x="609600" y="0"/>
                  </a:lnTo>
                  <a:lnTo>
                    <a:pt x="812800" y="375121"/>
                  </a:lnTo>
                  <a:close/>
                </a:path>
              </a:pathLst>
            </a:custGeom>
            <a:solidFill>
              <a:srgbClr val="044C34"/>
            </a:solidFill>
          </p:spPr>
          <p:txBody>
            <a:bodyPr/>
            <a:lstStyle/>
            <a:p>
              <a:endParaRPr lang="en-GB"/>
            </a:p>
          </p:txBody>
        </p:sp>
        <p:sp>
          <p:nvSpPr>
            <p:cNvPr id="8" name="TextBox 8">
              <a:extLst>
                <a:ext uri="{FF2B5EF4-FFF2-40B4-BE49-F238E27FC236}">
                  <a16:creationId xmlns:a16="http://schemas.microsoft.com/office/drawing/2014/main" id="{59B5B45C-F1A5-4726-1444-5D0745D3D275}"/>
                </a:ext>
              </a:extLst>
            </p:cNvPr>
            <p:cNvSpPr txBox="1">
              <a:spLocks noGrp="1" noRot="1" noMove="1" noResize="1" noEditPoints="1" noAdjustHandles="1" noChangeArrowheads="1" noChangeShapeType="1"/>
            </p:cNvSpPr>
            <p:nvPr/>
          </p:nvSpPr>
          <p:spPr>
            <a:xfrm>
              <a:off x="114300" y="-28575"/>
              <a:ext cx="584200" cy="778816"/>
            </a:xfrm>
            <a:prstGeom prst="rect">
              <a:avLst/>
            </a:prstGeom>
          </p:spPr>
          <p:txBody>
            <a:bodyPr lIns="50800" tIns="50800" rIns="50800" bIns="50800" rtlCol="0" anchor="ctr"/>
            <a:lstStyle/>
            <a:p>
              <a:pPr algn="ctr">
                <a:lnSpc>
                  <a:spcPts val="1960"/>
                </a:lnSpc>
              </a:pPr>
              <a:endParaRPr/>
            </a:p>
          </p:txBody>
        </p:sp>
      </p:grpSp>
      <p:grpSp>
        <p:nvGrpSpPr>
          <p:cNvPr id="9" name="Group 9">
            <a:extLst>
              <a:ext uri="{FF2B5EF4-FFF2-40B4-BE49-F238E27FC236}">
                <a16:creationId xmlns:a16="http://schemas.microsoft.com/office/drawing/2014/main" id="{28ECDC8D-DBCE-6E3C-826C-1BC59FE48160}"/>
              </a:ext>
            </a:extLst>
          </p:cNvPr>
          <p:cNvGrpSpPr>
            <a:grpSpLocks noGrp="1" noUngrp="1" noRot="1" noMove="1" noResize="1"/>
          </p:cNvGrpSpPr>
          <p:nvPr/>
        </p:nvGrpSpPr>
        <p:grpSpPr>
          <a:xfrm>
            <a:off x="-5415986" y="-9732551"/>
            <a:ext cx="15957738" cy="11698163"/>
            <a:chOff x="0" y="0"/>
            <a:chExt cx="1023422" cy="750241"/>
          </a:xfrm>
        </p:grpSpPr>
        <p:sp>
          <p:nvSpPr>
            <p:cNvPr id="10" name="Freeform 10">
              <a:extLst>
                <a:ext uri="{FF2B5EF4-FFF2-40B4-BE49-F238E27FC236}">
                  <a16:creationId xmlns:a16="http://schemas.microsoft.com/office/drawing/2014/main" id="{522B2949-7213-6736-E2A8-AA67AF1D8E0A}"/>
                </a:ext>
              </a:extLst>
            </p:cNvPr>
            <p:cNvSpPr>
              <a:spLocks noGrp="1" noRot="1" noMove="1" noResize="1" noEditPoints="1" noAdjustHandles="1" noChangeArrowheads="1" noChangeShapeType="1"/>
            </p:cNvSpPr>
            <p:nvPr/>
          </p:nvSpPr>
          <p:spPr>
            <a:xfrm>
              <a:off x="0" y="0"/>
              <a:ext cx="1023422" cy="750241"/>
            </a:xfrm>
            <a:custGeom>
              <a:avLst/>
              <a:gdLst/>
              <a:ahLst/>
              <a:cxnLst/>
              <a:rect l="l" t="t" r="r" b="b"/>
              <a:pathLst>
                <a:path w="1023422" h="750241">
                  <a:moveTo>
                    <a:pt x="1023422" y="375121"/>
                  </a:moveTo>
                  <a:lnTo>
                    <a:pt x="820222" y="750241"/>
                  </a:lnTo>
                  <a:lnTo>
                    <a:pt x="203200" y="750241"/>
                  </a:lnTo>
                  <a:lnTo>
                    <a:pt x="0" y="375121"/>
                  </a:lnTo>
                  <a:lnTo>
                    <a:pt x="203200" y="0"/>
                  </a:lnTo>
                  <a:lnTo>
                    <a:pt x="820222" y="0"/>
                  </a:lnTo>
                  <a:lnTo>
                    <a:pt x="1023422" y="375121"/>
                  </a:lnTo>
                  <a:close/>
                </a:path>
              </a:pathLst>
            </a:custGeom>
            <a:solidFill>
              <a:srgbClr val="044C34"/>
            </a:solidFill>
          </p:spPr>
          <p:txBody>
            <a:bodyPr/>
            <a:lstStyle/>
            <a:p>
              <a:endParaRPr lang="en-GB"/>
            </a:p>
          </p:txBody>
        </p:sp>
        <p:sp>
          <p:nvSpPr>
            <p:cNvPr id="11" name="TextBox 11">
              <a:extLst>
                <a:ext uri="{FF2B5EF4-FFF2-40B4-BE49-F238E27FC236}">
                  <a16:creationId xmlns:a16="http://schemas.microsoft.com/office/drawing/2014/main" id="{094D90C5-4756-AAB5-729F-A9A4C5C2F3DD}"/>
                </a:ext>
              </a:extLst>
            </p:cNvPr>
            <p:cNvSpPr txBox="1">
              <a:spLocks noGrp="1" noRot="1" noMove="1" noResize="1" noEditPoints="1" noAdjustHandles="1" noChangeArrowheads="1" noChangeShapeType="1"/>
            </p:cNvSpPr>
            <p:nvPr/>
          </p:nvSpPr>
          <p:spPr>
            <a:xfrm>
              <a:off x="114300" y="-28575"/>
              <a:ext cx="794822" cy="778816"/>
            </a:xfrm>
            <a:prstGeom prst="rect">
              <a:avLst/>
            </a:prstGeom>
          </p:spPr>
          <p:txBody>
            <a:bodyPr lIns="50800" tIns="50800" rIns="50800" bIns="50800" rtlCol="0" anchor="ctr"/>
            <a:lstStyle/>
            <a:p>
              <a:pPr algn="ctr">
                <a:lnSpc>
                  <a:spcPts val="1960"/>
                </a:lnSpc>
              </a:pPr>
              <a:endParaRPr/>
            </a:p>
          </p:txBody>
        </p:sp>
      </p:grpSp>
      <p:grpSp>
        <p:nvGrpSpPr>
          <p:cNvPr id="27" name="Group 27">
            <a:extLst>
              <a:ext uri="{FF2B5EF4-FFF2-40B4-BE49-F238E27FC236}">
                <a16:creationId xmlns:a16="http://schemas.microsoft.com/office/drawing/2014/main" id="{C4F2ED24-4786-A636-2095-49F6044B88B8}"/>
              </a:ext>
            </a:extLst>
          </p:cNvPr>
          <p:cNvGrpSpPr/>
          <p:nvPr/>
        </p:nvGrpSpPr>
        <p:grpSpPr>
          <a:xfrm>
            <a:off x="14171102" y="314158"/>
            <a:ext cx="3747370" cy="1651454"/>
            <a:chOff x="0" y="0"/>
            <a:chExt cx="4996493" cy="2201939"/>
          </a:xfrm>
        </p:grpSpPr>
        <p:sp>
          <p:nvSpPr>
            <p:cNvPr id="28" name="Freeform 28">
              <a:extLst>
                <a:ext uri="{FF2B5EF4-FFF2-40B4-BE49-F238E27FC236}">
                  <a16:creationId xmlns:a16="http://schemas.microsoft.com/office/drawing/2014/main" id="{E6C90A71-27ED-34BF-0150-432DE81C1A4F}"/>
                </a:ext>
              </a:extLst>
            </p:cNvPr>
            <p:cNvSpPr>
              <a:spLocks noGrp="1" noRot="1" noMove="1" noResize="1" noEditPoints="1" noAdjustHandles="1" noChangeArrowheads="1" noChangeShapeType="1"/>
            </p:cNvSpPr>
            <p:nvPr/>
          </p:nvSpPr>
          <p:spPr>
            <a:xfrm>
              <a:off x="0" y="0"/>
              <a:ext cx="2387817" cy="2201939"/>
            </a:xfrm>
            <a:custGeom>
              <a:avLst/>
              <a:gdLst/>
              <a:ahLst/>
              <a:cxnLst/>
              <a:rect l="l" t="t" r="r" b="b"/>
              <a:pathLst>
                <a:path w="2387817" h="2201939">
                  <a:moveTo>
                    <a:pt x="0" y="0"/>
                  </a:moveTo>
                  <a:lnTo>
                    <a:pt x="2387817" y="0"/>
                  </a:lnTo>
                  <a:lnTo>
                    <a:pt x="2387817" y="2201939"/>
                  </a:lnTo>
                  <a:lnTo>
                    <a:pt x="0" y="2201939"/>
                  </a:lnTo>
                  <a:lnTo>
                    <a:pt x="0" y="0"/>
                  </a:lnTo>
                  <a:close/>
                </a:path>
              </a:pathLst>
            </a:custGeom>
            <a:blipFill>
              <a:blip r:embed="rId4"/>
              <a:stretch>
                <a:fillRect/>
              </a:stretch>
            </a:blipFill>
          </p:spPr>
          <p:txBody>
            <a:bodyPr/>
            <a:lstStyle/>
            <a:p>
              <a:endParaRPr lang="en-GB"/>
            </a:p>
          </p:txBody>
        </p:sp>
        <p:sp>
          <p:nvSpPr>
            <p:cNvPr id="29" name="TextBox 29">
              <a:extLst>
                <a:ext uri="{FF2B5EF4-FFF2-40B4-BE49-F238E27FC236}">
                  <a16:creationId xmlns:a16="http://schemas.microsoft.com/office/drawing/2014/main" id="{F6E819FB-4F91-34D4-CA3F-CE06FD9EF3BD}"/>
                </a:ext>
              </a:extLst>
            </p:cNvPr>
            <p:cNvSpPr txBox="1"/>
            <p:nvPr/>
          </p:nvSpPr>
          <p:spPr>
            <a:xfrm>
              <a:off x="2277947" y="747619"/>
              <a:ext cx="2718546" cy="981261"/>
            </a:xfrm>
            <a:prstGeom prst="rect">
              <a:avLst/>
            </a:prstGeom>
          </p:spPr>
          <p:txBody>
            <a:bodyPr lIns="0" tIns="0" rIns="0" bIns="0" rtlCol="0" anchor="t">
              <a:spAutoFit/>
            </a:bodyPr>
            <a:lstStyle/>
            <a:p>
              <a:pPr algn="ctr">
                <a:lnSpc>
                  <a:spcPts val="6182"/>
                </a:lnSpc>
              </a:pPr>
              <a:r>
                <a:rPr lang="en-US" sz="4416" dirty="0">
                  <a:solidFill>
                    <a:srgbClr val="060705"/>
                  </a:solidFill>
                  <a:latin typeface="Century Gothic Paneuropean"/>
                  <a:ea typeface="Century Gothic Paneuropean"/>
                  <a:cs typeface="Century Gothic Paneuropean"/>
                  <a:sym typeface="Century Gothic Paneuropean"/>
                </a:rPr>
                <a:t>Wessex</a:t>
              </a:r>
            </a:p>
          </p:txBody>
        </p:sp>
        <p:sp>
          <p:nvSpPr>
            <p:cNvPr id="30" name="TextBox 30">
              <a:extLst>
                <a:ext uri="{FF2B5EF4-FFF2-40B4-BE49-F238E27FC236}">
                  <a16:creationId xmlns:a16="http://schemas.microsoft.com/office/drawing/2014/main" id="{5ACFED31-F101-DA78-8633-9064E5676776}"/>
                </a:ext>
              </a:extLst>
            </p:cNvPr>
            <p:cNvSpPr txBox="1"/>
            <p:nvPr/>
          </p:nvSpPr>
          <p:spPr>
            <a:xfrm>
              <a:off x="1590493" y="1596341"/>
              <a:ext cx="3406000" cy="605598"/>
            </a:xfrm>
            <a:prstGeom prst="rect">
              <a:avLst/>
            </a:prstGeom>
          </p:spPr>
          <p:txBody>
            <a:bodyPr lIns="0" tIns="0" rIns="0" bIns="0" rtlCol="0" anchor="t">
              <a:spAutoFit/>
            </a:bodyPr>
            <a:lstStyle/>
            <a:p>
              <a:pPr algn="ctr">
                <a:lnSpc>
                  <a:spcPts val="3827"/>
                </a:lnSpc>
                <a:spcBef>
                  <a:spcPct val="0"/>
                </a:spcBef>
              </a:pPr>
              <a:r>
                <a:rPr lang="en-US" sz="2733">
                  <a:solidFill>
                    <a:srgbClr val="060705"/>
                  </a:solidFill>
                  <a:latin typeface="Century Gothic Paneuropean"/>
                  <a:ea typeface="Century Gothic Paneuropean"/>
                  <a:cs typeface="Century Gothic Paneuropean"/>
                  <a:sym typeface="Century Gothic Paneuropean"/>
                </a:rPr>
                <a:t>Primary School</a:t>
              </a:r>
            </a:p>
          </p:txBody>
        </p:sp>
      </p:grpSp>
      <p:sp>
        <p:nvSpPr>
          <p:cNvPr id="39" name="TextBox 39">
            <a:extLst>
              <a:ext uri="{FF2B5EF4-FFF2-40B4-BE49-F238E27FC236}">
                <a16:creationId xmlns:a16="http://schemas.microsoft.com/office/drawing/2014/main" id="{B2E96D31-DE64-F6E2-B054-05941344EEA3}"/>
              </a:ext>
            </a:extLst>
          </p:cNvPr>
          <p:cNvSpPr txBox="1"/>
          <p:nvPr/>
        </p:nvSpPr>
        <p:spPr>
          <a:xfrm>
            <a:off x="4261982" y="393577"/>
            <a:ext cx="3665872" cy="1009615"/>
          </a:xfrm>
          <a:prstGeom prst="rect">
            <a:avLst/>
          </a:prstGeom>
        </p:spPr>
        <p:txBody>
          <a:bodyPr wrap="square" lIns="0" tIns="0" rIns="0" bIns="0" rtlCol="0" anchor="t">
            <a:spAutoFit/>
          </a:bodyPr>
          <a:lstStyle/>
          <a:p>
            <a:pPr algn="ctr">
              <a:lnSpc>
                <a:spcPts val="8399"/>
              </a:lnSpc>
            </a:pPr>
            <a:r>
              <a:rPr lang="en-US" sz="5999" b="1" dirty="0">
                <a:solidFill>
                  <a:srgbClr val="FFFFFF"/>
                </a:solidFill>
                <a:latin typeface="Century Gothic Paneuropean Bold"/>
                <a:ea typeface="Century Gothic Paneuropean Bold"/>
                <a:cs typeface="Century Gothic Paneuropean Bold"/>
                <a:sym typeface="Century Gothic Paneuropean Bold"/>
              </a:rPr>
              <a:t>Staff</a:t>
            </a:r>
          </a:p>
        </p:txBody>
      </p:sp>
      <p:sp>
        <p:nvSpPr>
          <p:cNvPr id="21" name="TextBox 20">
            <a:extLst>
              <a:ext uri="{FF2B5EF4-FFF2-40B4-BE49-F238E27FC236}">
                <a16:creationId xmlns:a16="http://schemas.microsoft.com/office/drawing/2014/main" id="{107DE810-285E-4DF6-6ACF-E5700D7E9DE1}"/>
              </a:ext>
            </a:extLst>
          </p:cNvPr>
          <p:cNvSpPr txBox="1"/>
          <p:nvPr/>
        </p:nvSpPr>
        <p:spPr>
          <a:xfrm>
            <a:off x="427150" y="5738874"/>
            <a:ext cx="2543028" cy="1200329"/>
          </a:xfrm>
          <a:prstGeom prst="rect">
            <a:avLst/>
          </a:prstGeom>
          <a:noFill/>
        </p:spPr>
        <p:txBody>
          <a:bodyPr wrap="square">
            <a:spAutoFit/>
          </a:bodyPr>
          <a:lstStyle/>
          <a:p>
            <a:pPr marL="0" indent="0" algn="ctr">
              <a:buNone/>
            </a:pPr>
            <a:r>
              <a:rPr lang="en-GB" b="1" dirty="0">
                <a:latin typeface="Century Gothic" panose="020B0502020202020204" pitchFamily="34" charset="0"/>
              </a:rPr>
              <a:t>Mrs Corbett</a:t>
            </a:r>
          </a:p>
          <a:p>
            <a:pPr marL="0" indent="0" algn="ctr">
              <a:buNone/>
            </a:pPr>
            <a:r>
              <a:rPr lang="en-GB" b="1" dirty="0">
                <a:latin typeface="Century Gothic" panose="020B0502020202020204" pitchFamily="34" charset="0"/>
              </a:rPr>
              <a:t>Alder</a:t>
            </a:r>
          </a:p>
          <a:p>
            <a:pPr marL="0" indent="0" algn="ctr">
              <a:buNone/>
            </a:pPr>
            <a:r>
              <a:rPr lang="en-GB" b="1" dirty="0">
                <a:latin typeface="Century Gothic" panose="020B0502020202020204" pitchFamily="34" charset="0"/>
              </a:rPr>
              <a:t>Class teacher</a:t>
            </a:r>
          </a:p>
          <a:p>
            <a:pPr marL="0" indent="0" algn="ctr">
              <a:buNone/>
            </a:pPr>
            <a:r>
              <a:rPr lang="en-GB" b="1" dirty="0">
                <a:latin typeface="Century Gothic" panose="020B0502020202020204" pitchFamily="34" charset="0"/>
              </a:rPr>
              <a:t>EYFS Phase Lead</a:t>
            </a:r>
          </a:p>
        </p:txBody>
      </p:sp>
      <p:pic>
        <p:nvPicPr>
          <p:cNvPr id="12" name="Picture 11">
            <a:extLst>
              <a:ext uri="{FF2B5EF4-FFF2-40B4-BE49-F238E27FC236}">
                <a16:creationId xmlns:a16="http://schemas.microsoft.com/office/drawing/2014/main" id="{7F7BC472-3AC3-1D8F-A26B-D1ED79A2DD7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2376" y="3412980"/>
            <a:ext cx="1930994" cy="1730520"/>
          </a:xfrm>
          <a:prstGeom prst="rect">
            <a:avLst/>
          </a:prstGeom>
        </p:spPr>
      </p:pic>
      <p:pic>
        <p:nvPicPr>
          <p:cNvPr id="13" name="Picture 12">
            <a:extLst>
              <a:ext uri="{FF2B5EF4-FFF2-40B4-BE49-F238E27FC236}">
                <a16:creationId xmlns:a16="http://schemas.microsoft.com/office/drawing/2014/main" id="{073EAE5E-8DB4-FE0E-C527-1A6EE23006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41370" y="3475009"/>
            <a:ext cx="1905516" cy="1687957"/>
          </a:xfrm>
          <a:prstGeom prst="rect">
            <a:avLst/>
          </a:prstGeom>
        </p:spPr>
      </p:pic>
      <p:sp>
        <p:nvSpPr>
          <p:cNvPr id="15" name="TextBox 14">
            <a:extLst>
              <a:ext uri="{FF2B5EF4-FFF2-40B4-BE49-F238E27FC236}">
                <a16:creationId xmlns:a16="http://schemas.microsoft.com/office/drawing/2014/main" id="{C72E6FFA-DE3D-C809-6F65-DF59E7C82D43}"/>
              </a:ext>
            </a:extLst>
          </p:cNvPr>
          <p:cNvSpPr txBox="1"/>
          <p:nvPr/>
        </p:nvSpPr>
        <p:spPr>
          <a:xfrm>
            <a:off x="7241370" y="5738874"/>
            <a:ext cx="1800519" cy="646331"/>
          </a:xfrm>
          <a:prstGeom prst="rect">
            <a:avLst/>
          </a:prstGeom>
          <a:noFill/>
        </p:spPr>
        <p:txBody>
          <a:bodyPr wrap="square">
            <a:spAutoFit/>
          </a:bodyPr>
          <a:lstStyle/>
          <a:p>
            <a:pPr marL="0" indent="0" algn="ctr">
              <a:buNone/>
            </a:pPr>
            <a:r>
              <a:rPr lang="en-GB" dirty="0">
                <a:latin typeface="Century Gothic" panose="020B0502020202020204" pitchFamily="34" charset="0"/>
              </a:rPr>
              <a:t>Miss Louise</a:t>
            </a:r>
          </a:p>
          <a:p>
            <a:pPr marL="0" indent="0" algn="ctr">
              <a:buNone/>
            </a:pPr>
            <a:r>
              <a:rPr lang="en-GB" dirty="0">
                <a:latin typeface="Century Gothic" panose="020B0502020202020204" pitchFamily="34" charset="0"/>
              </a:rPr>
              <a:t>Support staff</a:t>
            </a:r>
          </a:p>
        </p:txBody>
      </p:sp>
      <p:pic>
        <p:nvPicPr>
          <p:cNvPr id="16" name="Picture 15">
            <a:extLst>
              <a:ext uri="{FF2B5EF4-FFF2-40B4-BE49-F238E27FC236}">
                <a16:creationId xmlns:a16="http://schemas.microsoft.com/office/drawing/2014/main" id="{B608DC7D-0F9B-4E5E-A41D-8F831762AF0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541752" y="3530031"/>
            <a:ext cx="2019164" cy="1676801"/>
          </a:xfrm>
          <a:prstGeom prst="rect">
            <a:avLst/>
          </a:prstGeom>
        </p:spPr>
      </p:pic>
      <p:sp>
        <p:nvSpPr>
          <p:cNvPr id="17" name="TextBox 16">
            <a:extLst>
              <a:ext uri="{FF2B5EF4-FFF2-40B4-BE49-F238E27FC236}">
                <a16:creationId xmlns:a16="http://schemas.microsoft.com/office/drawing/2014/main" id="{1B9F6E81-24B2-33B3-CAF8-7EEBE733B0C4}"/>
              </a:ext>
            </a:extLst>
          </p:cNvPr>
          <p:cNvSpPr txBox="1"/>
          <p:nvPr/>
        </p:nvSpPr>
        <p:spPr>
          <a:xfrm>
            <a:off x="10507885" y="5657088"/>
            <a:ext cx="1800519" cy="923330"/>
          </a:xfrm>
          <a:prstGeom prst="rect">
            <a:avLst/>
          </a:prstGeom>
          <a:noFill/>
        </p:spPr>
        <p:txBody>
          <a:bodyPr wrap="square">
            <a:spAutoFit/>
          </a:bodyPr>
          <a:lstStyle/>
          <a:p>
            <a:pPr marL="0" indent="0" algn="ctr">
              <a:buNone/>
            </a:pPr>
            <a:r>
              <a:rPr lang="en-GB" dirty="0">
                <a:latin typeface="Century Gothic" panose="020B0502020202020204" pitchFamily="34" charset="0"/>
              </a:rPr>
              <a:t>Mrs Price</a:t>
            </a:r>
          </a:p>
          <a:p>
            <a:pPr marL="0" indent="0" algn="ctr">
              <a:buNone/>
            </a:pPr>
            <a:r>
              <a:rPr lang="en-GB" dirty="0">
                <a:latin typeface="Century Gothic" panose="020B0502020202020204" pitchFamily="34" charset="0"/>
              </a:rPr>
              <a:t>Support staff</a:t>
            </a:r>
          </a:p>
          <a:p>
            <a:pPr marL="0" indent="0" algn="ctr">
              <a:buNone/>
            </a:pPr>
            <a:endParaRPr lang="en-GB" dirty="0">
              <a:latin typeface="Century Gothic" panose="020B0502020202020204" pitchFamily="34" charset="0"/>
            </a:endParaRPr>
          </a:p>
        </p:txBody>
      </p:sp>
      <p:pic>
        <p:nvPicPr>
          <p:cNvPr id="22" name="Picture 21">
            <a:extLst>
              <a:ext uri="{FF2B5EF4-FFF2-40B4-BE49-F238E27FC236}">
                <a16:creationId xmlns:a16="http://schemas.microsoft.com/office/drawing/2014/main" id="{BB306C77-5FC7-B4D3-589F-95AACEF0F03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529586" y="3505056"/>
            <a:ext cx="2027575" cy="1730520"/>
          </a:xfrm>
          <a:prstGeom prst="rect">
            <a:avLst/>
          </a:prstGeom>
        </p:spPr>
      </p:pic>
      <p:sp>
        <p:nvSpPr>
          <p:cNvPr id="23" name="TextBox 22">
            <a:extLst>
              <a:ext uri="{FF2B5EF4-FFF2-40B4-BE49-F238E27FC236}">
                <a16:creationId xmlns:a16="http://schemas.microsoft.com/office/drawing/2014/main" id="{4CDC977F-8AE7-AE77-D65C-A1BC4D617191}"/>
              </a:ext>
            </a:extLst>
          </p:cNvPr>
          <p:cNvSpPr txBox="1"/>
          <p:nvPr/>
        </p:nvSpPr>
        <p:spPr>
          <a:xfrm>
            <a:off x="13563453" y="5584586"/>
            <a:ext cx="1800519" cy="646331"/>
          </a:xfrm>
          <a:prstGeom prst="rect">
            <a:avLst/>
          </a:prstGeom>
          <a:noFill/>
        </p:spPr>
        <p:txBody>
          <a:bodyPr wrap="square">
            <a:spAutoFit/>
          </a:bodyPr>
          <a:lstStyle/>
          <a:p>
            <a:pPr marL="0" indent="0" algn="ctr">
              <a:buNone/>
            </a:pPr>
            <a:r>
              <a:rPr lang="en-GB" dirty="0">
                <a:latin typeface="Century Gothic" panose="020B0502020202020204" pitchFamily="34" charset="0"/>
              </a:rPr>
              <a:t>Mrs Taylor</a:t>
            </a:r>
          </a:p>
          <a:p>
            <a:pPr marL="0" indent="0" algn="ctr">
              <a:buNone/>
            </a:pPr>
            <a:r>
              <a:rPr lang="en-GB" dirty="0">
                <a:latin typeface="Century Gothic" panose="020B0502020202020204" pitchFamily="34" charset="0"/>
              </a:rPr>
              <a:t>Support staff</a:t>
            </a:r>
          </a:p>
        </p:txBody>
      </p:sp>
      <p:sp>
        <p:nvSpPr>
          <p:cNvPr id="24" name="TextBox 23">
            <a:extLst>
              <a:ext uri="{FF2B5EF4-FFF2-40B4-BE49-F238E27FC236}">
                <a16:creationId xmlns:a16="http://schemas.microsoft.com/office/drawing/2014/main" id="{BE9AC6F3-51CC-FB56-196C-93C2718B59E8}"/>
              </a:ext>
            </a:extLst>
          </p:cNvPr>
          <p:cNvSpPr txBox="1"/>
          <p:nvPr/>
        </p:nvSpPr>
        <p:spPr>
          <a:xfrm>
            <a:off x="3861291" y="5769252"/>
            <a:ext cx="1800519" cy="923330"/>
          </a:xfrm>
          <a:prstGeom prst="rect">
            <a:avLst/>
          </a:prstGeom>
          <a:noFill/>
        </p:spPr>
        <p:txBody>
          <a:bodyPr wrap="square">
            <a:spAutoFit/>
          </a:bodyPr>
          <a:lstStyle/>
          <a:p>
            <a:pPr marL="0" indent="0" algn="ctr">
              <a:buNone/>
            </a:pPr>
            <a:r>
              <a:rPr lang="en-GB" b="1" dirty="0">
                <a:latin typeface="Century Gothic" panose="020B0502020202020204" pitchFamily="34" charset="0"/>
              </a:rPr>
              <a:t>Mrs Eves</a:t>
            </a:r>
          </a:p>
          <a:p>
            <a:pPr marL="0" indent="0" algn="ctr">
              <a:buNone/>
            </a:pPr>
            <a:r>
              <a:rPr lang="en-GB" b="1" dirty="0">
                <a:latin typeface="Century Gothic" panose="020B0502020202020204" pitchFamily="34" charset="0"/>
              </a:rPr>
              <a:t>Ash</a:t>
            </a:r>
          </a:p>
          <a:p>
            <a:pPr marL="0" indent="0" algn="ctr">
              <a:buNone/>
            </a:pPr>
            <a:r>
              <a:rPr lang="en-GB" b="1" dirty="0">
                <a:latin typeface="Century Gothic" panose="020B0502020202020204" pitchFamily="34" charset="0"/>
              </a:rPr>
              <a:t>Class teacher</a:t>
            </a:r>
          </a:p>
        </p:txBody>
      </p:sp>
      <p:pic>
        <p:nvPicPr>
          <p:cNvPr id="25" name="Picture 24">
            <a:extLst>
              <a:ext uri="{FF2B5EF4-FFF2-40B4-BE49-F238E27FC236}">
                <a16:creationId xmlns:a16="http://schemas.microsoft.com/office/drawing/2014/main" id="{9FCB2E0A-1515-FC14-91F0-1DF127A3AFA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61291" y="3405781"/>
            <a:ext cx="1878925" cy="1801052"/>
          </a:xfrm>
          <a:prstGeom prst="rect">
            <a:avLst/>
          </a:prstGeom>
        </p:spPr>
      </p:pic>
    </p:spTree>
    <p:extLst>
      <p:ext uri="{BB962C8B-B14F-4D97-AF65-F5344CB8AC3E}">
        <p14:creationId xmlns:p14="http://schemas.microsoft.com/office/powerpoint/2010/main" val="811250855"/>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Grp="1" noUngrp="1" noRot="1" noMove="1" noResize="1"/>
          </p:cNvGrpSpPr>
          <p:nvPr/>
        </p:nvGrpSpPr>
        <p:grpSpPr>
          <a:xfrm>
            <a:off x="-1406243" y="8309196"/>
            <a:ext cx="19694243" cy="3086100"/>
            <a:chOff x="0" y="0"/>
            <a:chExt cx="5186961" cy="812800"/>
          </a:xfrm>
        </p:grpSpPr>
        <p:sp>
          <p:nvSpPr>
            <p:cNvPr id="3" name="Freeform 3"/>
            <p:cNvSpPr>
              <a:spLocks noGrp="1" noRot="1" noMove="1" noResize="1" noEditPoints="1" noAdjustHandles="1" noChangeArrowheads="1" noChangeShapeType="1"/>
            </p:cNvSpPr>
            <p:nvPr/>
          </p:nvSpPr>
          <p:spPr>
            <a:xfrm>
              <a:off x="0" y="0"/>
              <a:ext cx="5186961" cy="812800"/>
            </a:xfrm>
            <a:custGeom>
              <a:avLst/>
              <a:gdLst/>
              <a:ahLst/>
              <a:cxnLst/>
              <a:rect l="l" t="t" r="r" b="b"/>
              <a:pathLst>
                <a:path w="5186961" h="812800">
                  <a:moveTo>
                    <a:pt x="0" y="0"/>
                  </a:moveTo>
                  <a:lnTo>
                    <a:pt x="5186961" y="0"/>
                  </a:lnTo>
                  <a:lnTo>
                    <a:pt x="5186961" y="812800"/>
                  </a:lnTo>
                  <a:lnTo>
                    <a:pt x="0" y="812800"/>
                  </a:lnTo>
                  <a:close/>
                </a:path>
              </a:pathLst>
            </a:custGeom>
            <a:solidFill>
              <a:srgbClr val="044C34"/>
            </a:solidFill>
          </p:spPr>
          <p:txBody>
            <a:bodyPr/>
            <a:lstStyle/>
            <a:p>
              <a:endParaRPr lang="en-GB"/>
            </a:p>
          </p:txBody>
        </p:sp>
        <p:sp>
          <p:nvSpPr>
            <p:cNvPr id="4" name="TextBox 4"/>
            <p:cNvSpPr txBox="1">
              <a:spLocks noGrp="1" noRot="1" noMove="1" noResize="1" noEditPoints="1" noAdjustHandles="1" noChangeArrowheads="1" noChangeShapeType="1"/>
            </p:cNvSpPr>
            <p:nvPr/>
          </p:nvSpPr>
          <p:spPr>
            <a:xfrm>
              <a:off x="0" y="-28575"/>
              <a:ext cx="5186961" cy="841375"/>
            </a:xfrm>
            <a:prstGeom prst="rect">
              <a:avLst/>
            </a:prstGeom>
          </p:spPr>
          <p:txBody>
            <a:bodyPr lIns="50800" tIns="50800" rIns="50800" bIns="50800" rtlCol="0" anchor="ctr"/>
            <a:lstStyle/>
            <a:p>
              <a:pPr algn="ctr">
                <a:lnSpc>
                  <a:spcPts val="1960"/>
                </a:lnSpc>
              </a:pPr>
              <a:endParaRPr/>
            </a:p>
          </p:txBody>
        </p:sp>
      </p:grpSp>
      <p:sp>
        <p:nvSpPr>
          <p:cNvPr id="5" name="Freeform 5"/>
          <p:cNvSpPr>
            <a:spLocks noGrp="1" noRot="1" noMove="1" noResize="1" noEditPoints="1" noAdjustHandles="1" noChangeArrowheads="1" noChangeShapeType="1"/>
          </p:cNvSpPr>
          <p:nvPr/>
        </p:nvSpPr>
        <p:spPr>
          <a:xfrm>
            <a:off x="122207" y="8423496"/>
            <a:ext cx="7689572" cy="1730154"/>
          </a:xfrm>
          <a:custGeom>
            <a:avLst/>
            <a:gdLst/>
            <a:ahLst/>
            <a:cxnLst/>
            <a:rect l="l" t="t" r="r" b="b"/>
            <a:pathLst>
              <a:path w="7689572" h="1730154">
                <a:moveTo>
                  <a:pt x="0" y="0"/>
                </a:moveTo>
                <a:lnTo>
                  <a:pt x="7689572" y="0"/>
                </a:lnTo>
                <a:lnTo>
                  <a:pt x="7689572" y="1730154"/>
                </a:lnTo>
                <a:lnTo>
                  <a:pt x="0" y="1730154"/>
                </a:lnTo>
                <a:lnTo>
                  <a:pt x="0" y="0"/>
                </a:lnTo>
                <a:close/>
              </a:path>
            </a:pathLst>
          </a:custGeom>
          <a:blipFill>
            <a:blip r:embed="rId3"/>
            <a:stretch>
              <a:fillRect/>
            </a:stretch>
          </a:blipFill>
        </p:spPr>
        <p:txBody>
          <a:bodyPr/>
          <a:lstStyle/>
          <a:p>
            <a:endParaRPr lang="en-GB"/>
          </a:p>
        </p:txBody>
      </p:sp>
      <p:grpSp>
        <p:nvGrpSpPr>
          <p:cNvPr id="6" name="Group 6"/>
          <p:cNvGrpSpPr>
            <a:grpSpLocks noGrp="1" noUngrp="1" noRot="1" noMove="1" noResize="1"/>
          </p:cNvGrpSpPr>
          <p:nvPr/>
        </p:nvGrpSpPr>
        <p:grpSpPr>
          <a:xfrm>
            <a:off x="15549634" y="2641090"/>
            <a:ext cx="12673614" cy="11698163"/>
            <a:chOff x="0" y="0"/>
            <a:chExt cx="812800" cy="750241"/>
          </a:xfrm>
        </p:grpSpPr>
        <p:sp>
          <p:nvSpPr>
            <p:cNvPr id="7" name="Freeform 7"/>
            <p:cNvSpPr>
              <a:spLocks noGrp="1" noRot="1" noMove="1" noResize="1" noEditPoints="1" noAdjustHandles="1" noChangeArrowheads="1" noChangeShapeType="1"/>
            </p:cNvSpPr>
            <p:nvPr/>
          </p:nvSpPr>
          <p:spPr>
            <a:xfrm>
              <a:off x="0" y="0"/>
              <a:ext cx="812800" cy="750241"/>
            </a:xfrm>
            <a:custGeom>
              <a:avLst/>
              <a:gdLst/>
              <a:ahLst/>
              <a:cxnLst/>
              <a:rect l="l" t="t" r="r" b="b"/>
              <a:pathLst>
                <a:path w="812800" h="750241">
                  <a:moveTo>
                    <a:pt x="812800" y="375121"/>
                  </a:moveTo>
                  <a:lnTo>
                    <a:pt x="609600" y="750241"/>
                  </a:lnTo>
                  <a:lnTo>
                    <a:pt x="203200" y="750241"/>
                  </a:lnTo>
                  <a:lnTo>
                    <a:pt x="0" y="375121"/>
                  </a:lnTo>
                  <a:lnTo>
                    <a:pt x="203200" y="0"/>
                  </a:lnTo>
                  <a:lnTo>
                    <a:pt x="609600" y="0"/>
                  </a:lnTo>
                  <a:lnTo>
                    <a:pt x="812800" y="375121"/>
                  </a:lnTo>
                  <a:close/>
                </a:path>
              </a:pathLst>
            </a:custGeom>
            <a:solidFill>
              <a:srgbClr val="044C34"/>
            </a:solidFill>
          </p:spPr>
          <p:txBody>
            <a:bodyPr/>
            <a:lstStyle/>
            <a:p>
              <a:endParaRPr lang="en-GB"/>
            </a:p>
          </p:txBody>
        </p:sp>
        <p:sp>
          <p:nvSpPr>
            <p:cNvPr id="8" name="TextBox 8"/>
            <p:cNvSpPr txBox="1">
              <a:spLocks noGrp="1" noRot="1" noMove="1" noResize="1" noEditPoints="1" noAdjustHandles="1" noChangeArrowheads="1" noChangeShapeType="1"/>
            </p:cNvSpPr>
            <p:nvPr/>
          </p:nvSpPr>
          <p:spPr>
            <a:xfrm>
              <a:off x="114300" y="-28575"/>
              <a:ext cx="584200" cy="778816"/>
            </a:xfrm>
            <a:prstGeom prst="rect">
              <a:avLst/>
            </a:prstGeom>
          </p:spPr>
          <p:txBody>
            <a:bodyPr lIns="50800" tIns="50800" rIns="50800" bIns="50800" rtlCol="0" anchor="ctr"/>
            <a:lstStyle/>
            <a:p>
              <a:pPr algn="ctr">
                <a:lnSpc>
                  <a:spcPts val="1960"/>
                </a:lnSpc>
              </a:pPr>
              <a:endParaRPr/>
            </a:p>
          </p:txBody>
        </p:sp>
      </p:grpSp>
      <p:grpSp>
        <p:nvGrpSpPr>
          <p:cNvPr id="9" name="Group 9"/>
          <p:cNvGrpSpPr>
            <a:grpSpLocks noGrp="1" noUngrp="1" noRot="1" noMove="1" noResize="1"/>
          </p:cNvGrpSpPr>
          <p:nvPr/>
        </p:nvGrpSpPr>
        <p:grpSpPr>
          <a:xfrm>
            <a:off x="-5415986" y="-9732551"/>
            <a:ext cx="15957738" cy="11698163"/>
            <a:chOff x="0" y="0"/>
            <a:chExt cx="1023422" cy="750241"/>
          </a:xfrm>
        </p:grpSpPr>
        <p:sp>
          <p:nvSpPr>
            <p:cNvPr id="10" name="Freeform 10"/>
            <p:cNvSpPr>
              <a:spLocks noGrp="1" noRot="1" noMove="1" noResize="1" noEditPoints="1" noAdjustHandles="1" noChangeArrowheads="1" noChangeShapeType="1"/>
            </p:cNvSpPr>
            <p:nvPr/>
          </p:nvSpPr>
          <p:spPr>
            <a:xfrm>
              <a:off x="0" y="0"/>
              <a:ext cx="1023422" cy="750241"/>
            </a:xfrm>
            <a:custGeom>
              <a:avLst/>
              <a:gdLst/>
              <a:ahLst/>
              <a:cxnLst/>
              <a:rect l="l" t="t" r="r" b="b"/>
              <a:pathLst>
                <a:path w="1023422" h="750241">
                  <a:moveTo>
                    <a:pt x="1023422" y="375121"/>
                  </a:moveTo>
                  <a:lnTo>
                    <a:pt x="820222" y="750241"/>
                  </a:lnTo>
                  <a:lnTo>
                    <a:pt x="203200" y="750241"/>
                  </a:lnTo>
                  <a:lnTo>
                    <a:pt x="0" y="375121"/>
                  </a:lnTo>
                  <a:lnTo>
                    <a:pt x="203200" y="0"/>
                  </a:lnTo>
                  <a:lnTo>
                    <a:pt x="820222" y="0"/>
                  </a:lnTo>
                  <a:lnTo>
                    <a:pt x="1023422" y="375121"/>
                  </a:lnTo>
                  <a:close/>
                </a:path>
              </a:pathLst>
            </a:custGeom>
            <a:solidFill>
              <a:srgbClr val="044C34"/>
            </a:solidFill>
          </p:spPr>
          <p:txBody>
            <a:bodyPr/>
            <a:lstStyle/>
            <a:p>
              <a:endParaRPr lang="en-GB"/>
            </a:p>
          </p:txBody>
        </p:sp>
        <p:sp>
          <p:nvSpPr>
            <p:cNvPr id="11" name="TextBox 11"/>
            <p:cNvSpPr txBox="1">
              <a:spLocks noGrp="1" noRot="1" noMove="1" noResize="1" noEditPoints="1" noAdjustHandles="1" noChangeArrowheads="1" noChangeShapeType="1"/>
            </p:cNvSpPr>
            <p:nvPr/>
          </p:nvSpPr>
          <p:spPr>
            <a:xfrm>
              <a:off x="114300" y="-28575"/>
              <a:ext cx="794822" cy="778816"/>
            </a:xfrm>
            <a:prstGeom prst="rect">
              <a:avLst/>
            </a:prstGeom>
          </p:spPr>
          <p:txBody>
            <a:bodyPr lIns="50800" tIns="50800" rIns="50800" bIns="50800" rtlCol="0" anchor="ctr"/>
            <a:lstStyle/>
            <a:p>
              <a:pPr algn="ctr">
                <a:lnSpc>
                  <a:spcPts val="1960"/>
                </a:lnSpc>
              </a:pPr>
              <a:endParaRPr/>
            </a:p>
          </p:txBody>
        </p:sp>
      </p:grpSp>
      <p:grpSp>
        <p:nvGrpSpPr>
          <p:cNvPr id="27" name="Group 27"/>
          <p:cNvGrpSpPr/>
          <p:nvPr/>
        </p:nvGrpSpPr>
        <p:grpSpPr>
          <a:xfrm>
            <a:off x="14171102" y="314158"/>
            <a:ext cx="3747370" cy="1651454"/>
            <a:chOff x="0" y="0"/>
            <a:chExt cx="4996493" cy="2201939"/>
          </a:xfrm>
        </p:grpSpPr>
        <p:sp>
          <p:nvSpPr>
            <p:cNvPr id="28" name="Freeform 28"/>
            <p:cNvSpPr>
              <a:spLocks noGrp="1" noRot="1" noMove="1" noResize="1" noEditPoints="1" noAdjustHandles="1" noChangeArrowheads="1" noChangeShapeType="1"/>
            </p:cNvSpPr>
            <p:nvPr/>
          </p:nvSpPr>
          <p:spPr>
            <a:xfrm>
              <a:off x="0" y="0"/>
              <a:ext cx="2387817" cy="2201939"/>
            </a:xfrm>
            <a:custGeom>
              <a:avLst/>
              <a:gdLst/>
              <a:ahLst/>
              <a:cxnLst/>
              <a:rect l="l" t="t" r="r" b="b"/>
              <a:pathLst>
                <a:path w="2387817" h="2201939">
                  <a:moveTo>
                    <a:pt x="0" y="0"/>
                  </a:moveTo>
                  <a:lnTo>
                    <a:pt x="2387817" y="0"/>
                  </a:lnTo>
                  <a:lnTo>
                    <a:pt x="2387817" y="2201939"/>
                  </a:lnTo>
                  <a:lnTo>
                    <a:pt x="0" y="2201939"/>
                  </a:lnTo>
                  <a:lnTo>
                    <a:pt x="0" y="0"/>
                  </a:lnTo>
                  <a:close/>
                </a:path>
              </a:pathLst>
            </a:custGeom>
            <a:blipFill>
              <a:blip r:embed="rId4"/>
              <a:stretch>
                <a:fillRect/>
              </a:stretch>
            </a:blipFill>
          </p:spPr>
          <p:txBody>
            <a:bodyPr/>
            <a:lstStyle/>
            <a:p>
              <a:endParaRPr lang="en-GB"/>
            </a:p>
          </p:txBody>
        </p:sp>
        <p:sp>
          <p:nvSpPr>
            <p:cNvPr id="29" name="TextBox 29"/>
            <p:cNvSpPr txBox="1"/>
            <p:nvPr/>
          </p:nvSpPr>
          <p:spPr>
            <a:xfrm>
              <a:off x="2277947" y="747619"/>
              <a:ext cx="2718546" cy="981261"/>
            </a:xfrm>
            <a:prstGeom prst="rect">
              <a:avLst/>
            </a:prstGeom>
          </p:spPr>
          <p:txBody>
            <a:bodyPr lIns="0" tIns="0" rIns="0" bIns="0" rtlCol="0" anchor="t">
              <a:spAutoFit/>
            </a:bodyPr>
            <a:lstStyle/>
            <a:p>
              <a:pPr algn="ctr">
                <a:lnSpc>
                  <a:spcPts val="6182"/>
                </a:lnSpc>
              </a:pPr>
              <a:r>
                <a:rPr lang="en-US" sz="4416" dirty="0">
                  <a:solidFill>
                    <a:srgbClr val="060705"/>
                  </a:solidFill>
                  <a:latin typeface="Century Gothic Paneuropean"/>
                  <a:ea typeface="Century Gothic Paneuropean"/>
                  <a:cs typeface="Century Gothic Paneuropean"/>
                  <a:sym typeface="Century Gothic Paneuropean"/>
                </a:rPr>
                <a:t>Wessex</a:t>
              </a:r>
            </a:p>
          </p:txBody>
        </p:sp>
        <p:sp>
          <p:nvSpPr>
            <p:cNvPr id="30" name="TextBox 30"/>
            <p:cNvSpPr txBox="1"/>
            <p:nvPr/>
          </p:nvSpPr>
          <p:spPr>
            <a:xfrm>
              <a:off x="1590493" y="1596341"/>
              <a:ext cx="3406000" cy="605598"/>
            </a:xfrm>
            <a:prstGeom prst="rect">
              <a:avLst/>
            </a:prstGeom>
          </p:spPr>
          <p:txBody>
            <a:bodyPr lIns="0" tIns="0" rIns="0" bIns="0" rtlCol="0" anchor="t">
              <a:spAutoFit/>
            </a:bodyPr>
            <a:lstStyle/>
            <a:p>
              <a:pPr algn="ctr">
                <a:lnSpc>
                  <a:spcPts val="3827"/>
                </a:lnSpc>
                <a:spcBef>
                  <a:spcPct val="0"/>
                </a:spcBef>
              </a:pPr>
              <a:r>
                <a:rPr lang="en-US" sz="2733">
                  <a:solidFill>
                    <a:srgbClr val="060705"/>
                  </a:solidFill>
                  <a:latin typeface="Century Gothic Paneuropean"/>
                  <a:ea typeface="Century Gothic Paneuropean"/>
                  <a:cs typeface="Century Gothic Paneuropean"/>
                  <a:sym typeface="Century Gothic Paneuropean"/>
                </a:rPr>
                <a:t>Primary School</a:t>
              </a:r>
            </a:p>
          </p:txBody>
        </p:sp>
      </p:grpSp>
      <p:sp>
        <p:nvSpPr>
          <p:cNvPr id="39" name="TextBox 39"/>
          <p:cNvSpPr txBox="1"/>
          <p:nvPr/>
        </p:nvSpPr>
        <p:spPr>
          <a:xfrm>
            <a:off x="2326035" y="401297"/>
            <a:ext cx="5410200" cy="1006238"/>
          </a:xfrm>
          <a:prstGeom prst="rect">
            <a:avLst/>
          </a:prstGeom>
        </p:spPr>
        <p:txBody>
          <a:bodyPr wrap="square" lIns="0" tIns="0" rIns="0" bIns="0" rtlCol="0" anchor="t">
            <a:spAutoFit/>
          </a:bodyPr>
          <a:lstStyle/>
          <a:p>
            <a:pPr algn="ctr">
              <a:lnSpc>
                <a:spcPts val="8399"/>
              </a:lnSpc>
            </a:pPr>
            <a:r>
              <a:rPr lang="en-US" sz="5999" b="1" dirty="0">
                <a:solidFill>
                  <a:srgbClr val="FFFFFF"/>
                </a:solidFill>
                <a:latin typeface="Century Gothic Paneuropean Bold"/>
                <a:ea typeface="Century Gothic Paneuropean Bold"/>
                <a:cs typeface="Century Gothic Paneuropean Bold"/>
                <a:sym typeface="Century Gothic Paneuropean Bold"/>
              </a:rPr>
              <a:t>Environment</a:t>
            </a:r>
          </a:p>
        </p:txBody>
      </p:sp>
      <p:sp>
        <p:nvSpPr>
          <p:cNvPr id="15" name="TextBox 14">
            <a:extLst>
              <a:ext uri="{FF2B5EF4-FFF2-40B4-BE49-F238E27FC236}">
                <a16:creationId xmlns:a16="http://schemas.microsoft.com/office/drawing/2014/main" id="{D1DB840E-1DAC-BFC1-F78F-4D142FECCD23}"/>
              </a:ext>
            </a:extLst>
          </p:cNvPr>
          <p:cNvSpPr txBox="1"/>
          <p:nvPr/>
        </p:nvSpPr>
        <p:spPr>
          <a:xfrm>
            <a:off x="951421" y="2411168"/>
            <a:ext cx="1800519" cy="646331"/>
          </a:xfrm>
          <a:prstGeom prst="rect">
            <a:avLst/>
          </a:prstGeom>
          <a:noFill/>
        </p:spPr>
        <p:txBody>
          <a:bodyPr wrap="square">
            <a:spAutoFit/>
          </a:bodyPr>
          <a:lstStyle/>
          <a:p>
            <a:pPr marL="0" indent="0" algn="ctr">
              <a:buNone/>
            </a:pPr>
            <a:r>
              <a:rPr lang="en-GB" dirty="0">
                <a:latin typeface="Century Gothic" panose="020B0502020202020204" pitchFamily="34" charset="0"/>
              </a:rPr>
              <a:t>Alder classroom</a:t>
            </a:r>
          </a:p>
        </p:txBody>
      </p:sp>
      <p:sp>
        <p:nvSpPr>
          <p:cNvPr id="16" name="TextBox 15">
            <a:extLst>
              <a:ext uri="{FF2B5EF4-FFF2-40B4-BE49-F238E27FC236}">
                <a16:creationId xmlns:a16="http://schemas.microsoft.com/office/drawing/2014/main" id="{D9166482-E292-2906-DC93-6EE11AB48B81}"/>
              </a:ext>
            </a:extLst>
          </p:cNvPr>
          <p:cNvSpPr txBox="1"/>
          <p:nvPr/>
        </p:nvSpPr>
        <p:spPr>
          <a:xfrm>
            <a:off x="6171436" y="2468094"/>
            <a:ext cx="1800519" cy="646331"/>
          </a:xfrm>
          <a:prstGeom prst="rect">
            <a:avLst/>
          </a:prstGeom>
          <a:noFill/>
        </p:spPr>
        <p:txBody>
          <a:bodyPr wrap="square">
            <a:spAutoFit/>
          </a:bodyPr>
          <a:lstStyle/>
          <a:p>
            <a:pPr marL="0" indent="0" algn="ctr">
              <a:buNone/>
            </a:pPr>
            <a:r>
              <a:rPr lang="en-GB" dirty="0">
                <a:latin typeface="Century Gothic" panose="020B0502020202020204" pitchFamily="34" charset="0"/>
              </a:rPr>
              <a:t>Ash </a:t>
            </a:r>
          </a:p>
          <a:p>
            <a:pPr marL="0" indent="0" algn="ctr">
              <a:buNone/>
            </a:pPr>
            <a:r>
              <a:rPr lang="en-GB" dirty="0">
                <a:latin typeface="Century Gothic" panose="020B0502020202020204" pitchFamily="34" charset="0"/>
              </a:rPr>
              <a:t>classroom</a:t>
            </a:r>
          </a:p>
        </p:txBody>
      </p:sp>
      <p:sp>
        <p:nvSpPr>
          <p:cNvPr id="17" name="TextBox 16">
            <a:extLst>
              <a:ext uri="{FF2B5EF4-FFF2-40B4-BE49-F238E27FC236}">
                <a16:creationId xmlns:a16="http://schemas.microsoft.com/office/drawing/2014/main" id="{7FD3EEF9-D5A4-9CE7-88A0-FF7204D8E60D}"/>
              </a:ext>
            </a:extLst>
          </p:cNvPr>
          <p:cNvSpPr txBox="1"/>
          <p:nvPr/>
        </p:nvSpPr>
        <p:spPr>
          <a:xfrm>
            <a:off x="11587612" y="2411169"/>
            <a:ext cx="1800519" cy="646331"/>
          </a:xfrm>
          <a:prstGeom prst="rect">
            <a:avLst/>
          </a:prstGeom>
          <a:noFill/>
        </p:spPr>
        <p:txBody>
          <a:bodyPr wrap="square">
            <a:spAutoFit/>
          </a:bodyPr>
          <a:lstStyle/>
          <a:p>
            <a:pPr marL="0" indent="0" algn="ctr">
              <a:buNone/>
            </a:pPr>
            <a:r>
              <a:rPr lang="en-GB" dirty="0">
                <a:latin typeface="Century Gothic" panose="020B0502020202020204" pitchFamily="34" charset="0"/>
              </a:rPr>
              <a:t>Quiet reading areas</a:t>
            </a:r>
          </a:p>
        </p:txBody>
      </p:sp>
      <p:pic>
        <p:nvPicPr>
          <p:cNvPr id="13" name="Picture 12" descr="A room with a couple of stuffed animals&#10;&#10;AI-generated content may be incorrect.">
            <a:extLst>
              <a:ext uri="{FF2B5EF4-FFF2-40B4-BE49-F238E27FC236}">
                <a16:creationId xmlns:a16="http://schemas.microsoft.com/office/drawing/2014/main" id="{5672A844-0003-36D7-6254-88F242B764E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800" y="3289598"/>
            <a:ext cx="3139438" cy="2092959"/>
          </a:xfrm>
          <a:prstGeom prst="rect">
            <a:avLst/>
          </a:prstGeom>
        </p:spPr>
      </p:pic>
      <p:pic>
        <p:nvPicPr>
          <p:cNvPr id="19" name="Picture 18" descr="A bench with a blanket and a basket in front of a brick wall&#10;&#10;AI-generated content may be incorrect.">
            <a:extLst>
              <a:ext uri="{FF2B5EF4-FFF2-40B4-BE49-F238E27FC236}">
                <a16:creationId xmlns:a16="http://schemas.microsoft.com/office/drawing/2014/main" id="{F4D24F7F-A64E-C014-844D-57798E33686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9984" y="5829738"/>
            <a:ext cx="2758438" cy="1821030"/>
          </a:xfrm>
          <a:prstGeom prst="rect">
            <a:avLst/>
          </a:prstGeom>
        </p:spPr>
      </p:pic>
      <p:pic>
        <p:nvPicPr>
          <p:cNvPr id="21" name="Picture 20" descr="A stuffed animal sitting on a chair reading a book&#10;&#10;AI-generated content may be incorrect.">
            <a:extLst>
              <a:ext uri="{FF2B5EF4-FFF2-40B4-BE49-F238E27FC236}">
                <a16:creationId xmlns:a16="http://schemas.microsoft.com/office/drawing/2014/main" id="{63322321-DE8A-3921-9E6C-2E770B0980B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158271" y="3348342"/>
            <a:ext cx="3139438" cy="2072554"/>
          </a:xfrm>
          <a:prstGeom prst="rect">
            <a:avLst/>
          </a:prstGeom>
        </p:spPr>
      </p:pic>
      <p:pic>
        <p:nvPicPr>
          <p:cNvPr id="25" name="Picture 24" descr="A room with a table and chairs&#10;&#10;AI-generated content may be incorrect.">
            <a:extLst>
              <a:ext uri="{FF2B5EF4-FFF2-40B4-BE49-F238E27FC236}">
                <a16:creationId xmlns:a16="http://schemas.microsoft.com/office/drawing/2014/main" id="{3E8ECBD7-4608-C6A8-2B2E-5BC216AA063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0800000" flipV="1">
            <a:off x="259124" y="5855860"/>
            <a:ext cx="3185114" cy="2123409"/>
          </a:xfrm>
          <a:prstGeom prst="rect">
            <a:avLst/>
          </a:prstGeom>
        </p:spPr>
      </p:pic>
      <p:pic>
        <p:nvPicPr>
          <p:cNvPr id="31" name="Picture 30" descr="A group of children reading books&#10;&#10;AI-generated content may be incorrect.">
            <a:extLst>
              <a:ext uri="{FF2B5EF4-FFF2-40B4-BE49-F238E27FC236}">
                <a16:creationId xmlns:a16="http://schemas.microsoft.com/office/drawing/2014/main" id="{12212F2A-9B58-BCF0-1F6E-F449BAC42E4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2791883" y="5855860"/>
            <a:ext cx="2758438" cy="1803304"/>
          </a:xfrm>
          <a:prstGeom prst="rect">
            <a:avLst/>
          </a:prstGeom>
        </p:spPr>
      </p:pic>
      <p:pic>
        <p:nvPicPr>
          <p:cNvPr id="14" name="Picture 13" descr="A classroom with a white table and chairs&#10;&#10;AI-generated content may be incorrect.">
            <a:extLst>
              <a:ext uri="{FF2B5EF4-FFF2-40B4-BE49-F238E27FC236}">
                <a16:creationId xmlns:a16="http://schemas.microsoft.com/office/drawing/2014/main" id="{E5214F51-8994-1B61-BAD0-A75D06C8086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6187066" y="2735175"/>
            <a:ext cx="1985943" cy="3094790"/>
          </a:xfrm>
          <a:prstGeom prst="rect">
            <a:avLst/>
          </a:prstGeom>
        </p:spPr>
      </p:pic>
      <p:pic>
        <p:nvPicPr>
          <p:cNvPr id="20" name="Picture 19" descr="A blue rug with cartoon characters on it&#10;&#10;AI-generated content may be incorrect.">
            <a:extLst>
              <a:ext uri="{FF2B5EF4-FFF2-40B4-BE49-F238E27FC236}">
                <a16:creationId xmlns:a16="http://schemas.microsoft.com/office/drawing/2014/main" id="{D586DC19-7E9A-DCD5-2B27-824147519FB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6183453" y="5317749"/>
            <a:ext cx="2123409" cy="3203260"/>
          </a:xfrm>
          <a:prstGeom prst="rect">
            <a:avLst/>
          </a:prstGeom>
        </p:spPr>
      </p:pic>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AC7131-082E-0657-266B-6371C74DA86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2B1FCB12-7A38-BED2-306A-9D5A3EF0D13F}"/>
              </a:ext>
            </a:extLst>
          </p:cNvPr>
          <p:cNvGrpSpPr>
            <a:grpSpLocks noGrp="1" noUngrp="1" noRot="1" noMove="1" noResize="1"/>
          </p:cNvGrpSpPr>
          <p:nvPr/>
        </p:nvGrpSpPr>
        <p:grpSpPr>
          <a:xfrm>
            <a:off x="-1406243" y="8309196"/>
            <a:ext cx="19694243" cy="3086100"/>
            <a:chOff x="0" y="0"/>
            <a:chExt cx="5186961" cy="812800"/>
          </a:xfrm>
        </p:grpSpPr>
        <p:sp>
          <p:nvSpPr>
            <p:cNvPr id="3" name="Freeform 3">
              <a:extLst>
                <a:ext uri="{FF2B5EF4-FFF2-40B4-BE49-F238E27FC236}">
                  <a16:creationId xmlns:a16="http://schemas.microsoft.com/office/drawing/2014/main" id="{F60E456C-DDCF-ACB0-1496-F896CB388991}"/>
                </a:ext>
              </a:extLst>
            </p:cNvPr>
            <p:cNvSpPr>
              <a:spLocks noGrp="1" noRot="1" noMove="1" noResize="1" noEditPoints="1" noAdjustHandles="1" noChangeArrowheads="1" noChangeShapeType="1"/>
            </p:cNvSpPr>
            <p:nvPr/>
          </p:nvSpPr>
          <p:spPr>
            <a:xfrm>
              <a:off x="0" y="0"/>
              <a:ext cx="5186961" cy="812800"/>
            </a:xfrm>
            <a:custGeom>
              <a:avLst/>
              <a:gdLst/>
              <a:ahLst/>
              <a:cxnLst/>
              <a:rect l="l" t="t" r="r" b="b"/>
              <a:pathLst>
                <a:path w="5186961" h="812800">
                  <a:moveTo>
                    <a:pt x="0" y="0"/>
                  </a:moveTo>
                  <a:lnTo>
                    <a:pt x="5186961" y="0"/>
                  </a:lnTo>
                  <a:lnTo>
                    <a:pt x="5186961" y="812800"/>
                  </a:lnTo>
                  <a:lnTo>
                    <a:pt x="0" y="812800"/>
                  </a:lnTo>
                  <a:close/>
                </a:path>
              </a:pathLst>
            </a:custGeom>
            <a:solidFill>
              <a:srgbClr val="044C34"/>
            </a:solidFill>
          </p:spPr>
          <p:txBody>
            <a:bodyPr/>
            <a:lstStyle/>
            <a:p>
              <a:endParaRPr lang="en-GB"/>
            </a:p>
          </p:txBody>
        </p:sp>
        <p:sp>
          <p:nvSpPr>
            <p:cNvPr id="4" name="TextBox 4">
              <a:extLst>
                <a:ext uri="{FF2B5EF4-FFF2-40B4-BE49-F238E27FC236}">
                  <a16:creationId xmlns:a16="http://schemas.microsoft.com/office/drawing/2014/main" id="{211E14A9-7ABA-7B1C-4F0C-2AAF715DF34D}"/>
                </a:ext>
              </a:extLst>
            </p:cNvPr>
            <p:cNvSpPr txBox="1">
              <a:spLocks noGrp="1" noRot="1" noMove="1" noResize="1" noEditPoints="1" noAdjustHandles="1" noChangeArrowheads="1" noChangeShapeType="1"/>
            </p:cNvSpPr>
            <p:nvPr/>
          </p:nvSpPr>
          <p:spPr>
            <a:xfrm>
              <a:off x="0" y="-28575"/>
              <a:ext cx="5186961" cy="841375"/>
            </a:xfrm>
            <a:prstGeom prst="rect">
              <a:avLst/>
            </a:prstGeom>
          </p:spPr>
          <p:txBody>
            <a:bodyPr lIns="50800" tIns="50800" rIns="50800" bIns="50800" rtlCol="0" anchor="ctr"/>
            <a:lstStyle/>
            <a:p>
              <a:pPr algn="ctr">
                <a:lnSpc>
                  <a:spcPts val="1960"/>
                </a:lnSpc>
              </a:pPr>
              <a:endParaRPr/>
            </a:p>
          </p:txBody>
        </p:sp>
      </p:grpSp>
      <p:sp>
        <p:nvSpPr>
          <p:cNvPr id="5" name="Freeform 5">
            <a:extLst>
              <a:ext uri="{FF2B5EF4-FFF2-40B4-BE49-F238E27FC236}">
                <a16:creationId xmlns:a16="http://schemas.microsoft.com/office/drawing/2014/main" id="{CD2579A7-047E-C6D4-5B40-50848ADACC32}"/>
              </a:ext>
            </a:extLst>
          </p:cNvPr>
          <p:cNvSpPr>
            <a:spLocks noGrp="1" noRot="1" noMove="1" noResize="1" noEditPoints="1" noAdjustHandles="1" noChangeArrowheads="1" noChangeShapeType="1"/>
          </p:cNvSpPr>
          <p:nvPr/>
        </p:nvSpPr>
        <p:spPr>
          <a:xfrm>
            <a:off x="122207" y="8423496"/>
            <a:ext cx="7689572" cy="1730154"/>
          </a:xfrm>
          <a:custGeom>
            <a:avLst/>
            <a:gdLst/>
            <a:ahLst/>
            <a:cxnLst/>
            <a:rect l="l" t="t" r="r" b="b"/>
            <a:pathLst>
              <a:path w="7689572" h="1730154">
                <a:moveTo>
                  <a:pt x="0" y="0"/>
                </a:moveTo>
                <a:lnTo>
                  <a:pt x="7689572" y="0"/>
                </a:lnTo>
                <a:lnTo>
                  <a:pt x="7689572" y="1730154"/>
                </a:lnTo>
                <a:lnTo>
                  <a:pt x="0" y="1730154"/>
                </a:lnTo>
                <a:lnTo>
                  <a:pt x="0" y="0"/>
                </a:lnTo>
                <a:close/>
              </a:path>
            </a:pathLst>
          </a:custGeom>
          <a:blipFill>
            <a:blip r:embed="rId3"/>
            <a:stretch>
              <a:fillRect/>
            </a:stretch>
          </a:blipFill>
        </p:spPr>
        <p:txBody>
          <a:bodyPr/>
          <a:lstStyle/>
          <a:p>
            <a:endParaRPr lang="en-GB"/>
          </a:p>
        </p:txBody>
      </p:sp>
      <p:grpSp>
        <p:nvGrpSpPr>
          <p:cNvPr id="6" name="Group 6">
            <a:extLst>
              <a:ext uri="{FF2B5EF4-FFF2-40B4-BE49-F238E27FC236}">
                <a16:creationId xmlns:a16="http://schemas.microsoft.com/office/drawing/2014/main" id="{6C19998D-6E7C-8A81-C331-9E0C538E9BFB}"/>
              </a:ext>
            </a:extLst>
          </p:cNvPr>
          <p:cNvGrpSpPr>
            <a:grpSpLocks noGrp="1" noUngrp="1" noRot="1" noMove="1" noResize="1"/>
          </p:cNvGrpSpPr>
          <p:nvPr/>
        </p:nvGrpSpPr>
        <p:grpSpPr>
          <a:xfrm>
            <a:off x="15549634" y="2641090"/>
            <a:ext cx="12673614" cy="11698163"/>
            <a:chOff x="0" y="0"/>
            <a:chExt cx="812800" cy="750241"/>
          </a:xfrm>
        </p:grpSpPr>
        <p:sp>
          <p:nvSpPr>
            <p:cNvPr id="7" name="Freeform 7">
              <a:extLst>
                <a:ext uri="{FF2B5EF4-FFF2-40B4-BE49-F238E27FC236}">
                  <a16:creationId xmlns:a16="http://schemas.microsoft.com/office/drawing/2014/main" id="{0DE5A868-DA3E-D8A8-4B6D-9B82AF777A57}"/>
                </a:ext>
              </a:extLst>
            </p:cNvPr>
            <p:cNvSpPr>
              <a:spLocks noGrp="1" noRot="1" noMove="1" noResize="1" noEditPoints="1" noAdjustHandles="1" noChangeArrowheads="1" noChangeShapeType="1"/>
            </p:cNvSpPr>
            <p:nvPr/>
          </p:nvSpPr>
          <p:spPr>
            <a:xfrm>
              <a:off x="0" y="0"/>
              <a:ext cx="812800" cy="750241"/>
            </a:xfrm>
            <a:custGeom>
              <a:avLst/>
              <a:gdLst/>
              <a:ahLst/>
              <a:cxnLst/>
              <a:rect l="l" t="t" r="r" b="b"/>
              <a:pathLst>
                <a:path w="812800" h="750241">
                  <a:moveTo>
                    <a:pt x="812800" y="375121"/>
                  </a:moveTo>
                  <a:lnTo>
                    <a:pt x="609600" y="750241"/>
                  </a:lnTo>
                  <a:lnTo>
                    <a:pt x="203200" y="750241"/>
                  </a:lnTo>
                  <a:lnTo>
                    <a:pt x="0" y="375121"/>
                  </a:lnTo>
                  <a:lnTo>
                    <a:pt x="203200" y="0"/>
                  </a:lnTo>
                  <a:lnTo>
                    <a:pt x="609600" y="0"/>
                  </a:lnTo>
                  <a:lnTo>
                    <a:pt x="812800" y="375121"/>
                  </a:lnTo>
                  <a:close/>
                </a:path>
              </a:pathLst>
            </a:custGeom>
            <a:solidFill>
              <a:srgbClr val="044C34"/>
            </a:solidFill>
          </p:spPr>
          <p:txBody>
            <a:bodyPr/>
            <a:lstStyle/>
            <a:p>
              <a:endParaRPr lang="en-GB"/>
            </a:p>
          </p:txBody>
        </p:sp>
        <p:sp>
          <p:nvSpPr>
            <p:cNvPr id="8" name="TextBox 8">
              <a:extLst>
                <a:ext uri="{FF2B5EF4-FFF2-40B4-BE49-F238E27FC236}">
                  <a16:creationId xmlns:a16="http://schemas.microsoft.com/office/drawing/2014/main" id="{BBFDFE1A-BC71-8F5D-AD54-8C73A3B034F4}"/>
                </a:ext>
              </a:extLst>
            </p:cNvPr>
            <p:cNvSpPr txBox="1">
              <a:spLocks noGrp="1" noRot="1" noMove="1" noResize="1" noEditPoints="1" noAdjustHandles="1" noChangeArrowheads="1" noChangeShapeType="1"/>
            </p:cNvSpPr>
            <p:nvPr/>
          </p:nvSpPr>
          <p:spPr>
            <a:xfrm>
              <a:off x="114300" y="-28575"/>
              <a:ext cx="584200" cy="778816"/>
            </a:xfrm>
            <a:prstGeom prst="rect">
              <a:avLst/>
            </a:prstGeom>
          </p:spPr>
          <p:txBody>
            <a:bodyPr lIns="50800" tIns="50800" rIns="50800" bIns="50800" rtlCol="0" anchor="ctr"/>
            <a:lstStyle/>
            <a:p>
              <a:pPr algn="ctr">
                <a:lnSpc>
                  <a:spcPts val="1960"/>
                </a:lnSpc>
              </a:pPr>
              <a:endParaRPr/>
            </a:p>
          </p:txBody>
        </p:sp>
      </p:grpSp>
      <p:grpSp>
        <p:nvGrpSpPr>
          <p:cNvPr id="9" name="Group 9">
            <a:extLst>
              <a:ext uri="{FF2B5EF4-FFF2-40B4-BE49-F238E27FC236}">
                <a16:creationId xmlns:a16="http://schemas.microsoft.com/office/drawing/2014/main" id="{34D37DE0-7657-9BC6-BEBD-FCC423AE1724}"/>
              </a:ext>
            </a:extLst>
          </p:cNvPr>
          <p:cNvGrpSpPr>
            <a:grpSpLocks noGrp="1" noUngrp="1" noRot="1" noMove="1" noResize="1"/>
          </p:cNvGrpSpPr>
          <p:nvPr/>
        </p:nvGrpSpPr>
        <p:grpSpPr>
          <a:xfrm>
            <a:off x="-5415986" y="-9732551"/>
            <a:ext cx="15957738" cy="11698163"/>
            <a:chOff x="0" y="0"/>
            <a:chExt cx="1023422" cy="750241"/>
          </a:xfrm>
        </p:grpSpPr>
        <p:sp>
          <p:nvSpPr>
            <p:cNvPr id="10" name="Freeform 10">
              <a:extLst>
                <a:ext uri="{FF2B5EF4-FFF2-40B4-BE49-F238E27FC236}">
                  <a16:creationId xmlns:a16="http://schemas.microsoft.com/office/drawing/2014/main" id="{338D03B9-FC93-67D9-8463-9A4343EC66D2}"/>
                </a:ext>
              </a:extLst>
            </p:cNvPr>
            <p:cNvSpPr>
              <a:spLocks noGrp="1" noRot="1" noMove="1" noResize="1" noEditPoints="1" noAdjustHandles="1" noChangeArrowheads="1" noChangeShapeType="1"/>
            </p:cNvSpPr>
            <p:nvPr/>
          </p:nvSpPr>
          <p:spPr>
            <a:xfrm>
              <a:off x="0" y="0"/>
              <a:ext cx="1023422" cy="750241"/>
            </a:xfrm>
            <a:custGeom>
              <a:avLst/>
              <a:gdLst/>
              <a:ahLst/>
              <a:cxnLst/>
              <a:rect l="l" t="t" r="r" b="b"/>
              <a:pathLst>
                <a:path w="1023422" h="750241">
                  <a:moveTo>
                    <a:pt x="1023422" y="375121"/>
                  </a:moveTo>
                  <a:lnTo>
                    <a:pt x="820222" y="750241"/>
                  </a:lnTo>
                  <a:lnTo>
                    <a:pt x="203200" y="750241"/>
                  </a:lnTo>
                  <a:lnTo>
                    <a:pt x="0" y="375121"/>
                  </a:lnTo>
                  <a:lnTo>
                    <a:pt x="203200" y="0"/>
                  </a:lnTo>
                  <a:lnTo>
                    <a:pt x="820222" y="0"/>
                  </a:lnTo>
                  <a:lnTo>
                    <a:pt x="1023422" y="375121"/>
                  </a:lnTo>
                  <a:close/>
                </a:path>
              </a:pathLst>
            </a:custGeom>
            <a:solidFill>
              <a:srgbClr val="044C34"/>
            </a:solidFill>
          </p:spPr>
          <p:txBody>
            <a:bodyPr/>
            <a:lstStyle/>
            <a:p>
              <a:endParaRPr lang="en-GB"/>
            </a:p>
          </p:txBody>
        </p:sp>
        <p:sp>
          <p:nvSpPr>
            <p:cNvPr id="11" name="TextBox 11">
              <a:extLst>
                <a:ext uri="{FF2B5EF4-FFF2-40B4-BE49-F238E27FC236}">
                  <a16:creationId xmlns:a16="http://schemas.microsoft.com/office/drawing/2014/main" id="{4DAEE721-0343-5C3C-3D28-14DBE99417FA}"/>
                </a:ext>
              </a:extLst>
            </p:cNvPr>
            <p:cNvSpPr txBox="1">
              <a:spLocks noGrp="1" noRot="1" noMove="1" noResize="1" noEditPoints="1" noAdjustHandles="1" noChangeArrowheads="1" noChangeShapeType="1"/>
            </p:cNvSpPr>
            <p:nvPr/>
          </p:nvSpPr>
          <p:spPr>
            <a:xfrm>
              <a:off x="114300" y="-28575"/>
              <a:ext cx="794822" cy="778816"/>
            </a:xfrm>
            <a:prstGeom prst="rect">
              <a:avLst/>
            </a:prstGeom>
          </p:spPr>
          <p:txBody>
            <a:bodyPr lIns="50800" tIns="50800" rIns="50800" bIns="50800" rtlCol="0" anchor="ctr"/>
            <a:lstStyle/>
            <a:p>
              <a:pPr algn="ctr">
                <a:lnSpc>
                  <a:spcPts val="1960"/>
                </a:lnSpc>
              </a:pPr>
              <a:endParaRPr/>
            </a:p>
          </p:txBody>
        </p:sp>
      </p:grpSp>
      <p:grpSp>
        <p:nvGrpSpPr>
          <p:cNvPr id="27" name="Group 27">
            <a:extLst>
              <a:ext uri="{FF2B5EF4-FFF2-40B4-BE49-F238E27FC236}">
                <a16:creationId xmlns:a16="http://schemas.microsoft.com/office/drawing/2014/main" id="{FDDDABBC-EB38-F1F2-64F9-460168046A82}"/>
              </a:ext>
            </a:extLst>
          </p:cNvPr>
          <p:cNvGrpSpPr/>
          <p:nvPr/>
        </p:nvGrpSpPr>
        <p:grpSpPr>
          <a:xfrm>
            <a:off x="14171102" y="314158"/>
            <a:ext cx="3747370" cy="1651454"/>
            <a:chOff x="0" y="0"/>
            <a:chExt cx="4996493" cy="2201939"/>
          </a:xfrm>
        </p:grpSpPr>
        <p:sp>
          <p:nvSpPr>
            <p:cNvPr id="28" name="Freeform 28">
              <a:extLst>
                <a:ext uri="{FF2B5EF4-FFF2-40B4-BE49-F238E27FC236}">
                  <a16:creationId xmlns:a16="http://schemas.microsoft.com/office/drawing/2014/main" id="{F0D1F731-4781-30DE-B743-DB72CE2158FA}"/>
                </a:ext>
              </a:extLst>
            </p:cNvPr>
            <p:cNvSpPr>
              <a:spLocks noGrp="1" noRot="1" noMove="1" noResize="1" noEditPoints="1" noAdjustHandles="1" noChangeArrowheads="1" noChangeShapeType="1"/>
            </p:cNvSpPr>
            <p:nvPr/>
          </p:nvSpPr>
          <p:spPr>
            <a:xfrm>
              <a:off x="0" y="0"/>
              <a:ext cx="2387817" cy="2201939"/>
            </a:xfrm>
            <a:custGeom>
              <a:avLst/>
              <a:gdLst/>
              <a:ahLst/>
              <a:cxnLst/>
              <a:rect l="l" t="t" r="r" b="b"/>
              <a:pathLst>
                <a:path w="2387817" h="2201939">
                  <a:moveTo>
                    <a:pt x="0" y="0"/>
                  </a:moveTo>
                  <a:lnTo>
                    <a:pt x="2387817" y="0"/>
                  </a:lnTo>
                  <a:lnTo>
                    <a:pt x="2387817" y="2201939"/>
                  </a:lnTo>
                  <a:lnTo>
                    <a:pt x="0" y="2201939"/>
                  </a:lnTo>
                  <a:lnTo>
                    <a:pt x="0" y="0"/>
                  </a:lnTo>
                  <a:close/>
                </a:path>
              </a:pathLst>
            </a:custGeom>
            <a:blipFill>
              <a:blip r:embed="rId4"/>
              <a:stretch>
                <a:fillRect/>
              </a:stretch>
            </a:blipFill>
          </p:spPr>
          <p:txBody>
            <a:bodyPr/>
            <a:lstStyle/>
            <a:p>
              <a:endParaRPr lang="en-GB"/>
            </a:p>
          </p:txBody>
        </p:sp>
        <p:sp>
          <p:nvSpPr>
            <p:cNvPr id="29" name="TextBox 29">
              <a:extLst>
                <a:ext uri="{FF2B5EF4-FFF2-40B4-BE49-F238E27FC236}">
                  <a16:creationId xmlns:a16="http://schemas.microsoft.com/office/drawing/2014/main" id="{5249FF9C-C453-5D21-2C9E-E7E5154E91DE}"/>
                </a:ext>
              </a:extLst>
            </p:cNvPr>
            <p:cNvSpPr txBox="1"/>
            <p:nvPr/>
          </p:nvSpPr>
          <p:spPr>
            <a:xfrm>
              <a:off x="2277947" y="747619"/>
              <a:ext cx="2718546" cy="981261"/>
            </a:xfrm>
            <a:prstGeom prst="rect">
              <a:avLst/>
            </a:prstGeom>
          </p:spPr>
          <p:txBody>
            <a:bodyPr lIns="0" tIns="0" rIns="0" bIns="0" rtlCol="0" anchor="t">
              <a:spAutoFit/>
            </a:bodyPr>
            <a:lstStyle/>
            <a:p>
              <a:pPr algn="ctr">
                <a:lnSpc>
                  <a:spcPts val="6182"/>
                </a:lnSpc>
              </a:pPr>
              <a:r>
                <a:rPr lang="en-US" sz="4416" dirty="0">
                  <a:solidFill>
                    <a:srgbClr val="060705"/>
                  </a:solidFill>
                  <a:latin typeface="Century Gothic Paneuropean"/>
                  <a:ea typeface="Century Gothic Paneuropean"/>
                  <a:cs typeface="Century Gothic Paneuropean"/>
                  <a:sym typeface="Century Gothic Paneuropean"/>
                </a:rPr>
                <a:t>Wessex</a:t>
              </a:r>
            </a:p>
          </p:txBody>
        </p:sp>
        <p:sp>
          <p:nvSpPr>
            <p:cNvPr id="30" name="TextBox 30">
              <a:extLst>
                <a:ext uri="{FF2B5EF4-FFF2-40B4-BE49-F238E27FC236}">
                  <a16:creationId xmlns:a16="http://schemas.microsoft.com/office/drawing/2014/main" id="{6D895924-2E18-D985-CAA5-05DAE137D47F}"/>
                </a:ext>
              </a:extLst>
            </p:cNvPr>
            <p:cNvSpPr txBox="1"/>
            <p:nvPr/>
          </p:nvSpPr>
          <p:spPr>
            <a:xfrm>
              <a:off x="1590493" y="1596341"/>
              <a:ext cx="3406000" cy="605598"/>
            </a:xfrm>
            <a:prstGeom prst="rect">
              <a:avLst/>
            </a:prstGeom>
          </p:spPr>
          <p:txBody>
            <a:bodyPr lIns="0" tIns="0" rIns="0" bIns="0" rtlCol="0" anchor="t">
              <a:spAutoFit/>
            </a:bodyPr>
            <a:lstStyle/>
            <a:p>
              <a:pPr algn="ctr">
                <a:lnSpc>
                  <a:spcPts val="3827"/>
                </a:lnSpc>
                <a:spcBef>
                  <a:spcPct val="0"/>
                </a:spcBef>
              </a:pPr>
              <a:r>
                <a:rPr lang="en-US" sz="2733">
                  <a:solidFill>
                    <a:srgbClr val="060705"/>
                  </a:solidFill>
                  <a:latin typeface="Century Gothic Paneuropean"/>
                  <a:ea typeface="Century Gothic Paneuropean"/>
                  <a:cs typeface="Century Gothic Paneuropean"/>
                  <a:sym typeface="Century Gothic Paneuropean"/>
                </a:rPr>
                <a:t>Primary School</a:t>
              </a:r>
            </a:p>
          </p:txBody>
        </p:sp>
      </p:grpSp>
      <p:sp>
        <p:nvSpPr>
          <p:cNvPr id="39" name="TextBox 39">
            <a:extLst>
              <a:ext uri="{FF2B5EF4-FFF2-40B4-BE49-F238E27FC236}">
                <a16:creationId xmlns:a16="http://schemas.microsoft.com/office/drawing/2014/main" id="{98CD2EDC-22FA-A682-4893-9B86CFF0ADBA}"/>
              </a:ext>
            </a:extLst>
          </p:cNvPr>
          <p:cNvSpPr txBox="1"/>
          <p:nvPr/>
        </p:nvSpPr>
        <p:spPr>
          <a:xfrm>
            <a:off x="729570" y="269485"/>
            <a:ext cx="6811993" cy="1006238"/>
          </a:xfrm>
          <a:prstGeom prst="rect">
            <a:avLst/>
          </a:prstGeom>
        </p:spPr>
        <p:txBody>
          <a:bodyPr wrap="square" lIns="0" tIns="0" rIns="0" bIns="0" rtlCol="0" anchor="t">
            <a:spAutoFit/>
          </a:bodyPr>
          <a:lstStyle/>
          <a:p>
            <a:pPr algn="ctr">
              <a:lnSpc>
                <a:spcPts val="8399"/>
              </a:lnSpc>
            </a:pPr>
            <a:r>
              <a:rPr lang="en-US" sz="5999" b="1" dirty="0">
                <a:solidFill>
                  <a:srgbClr val="FFFFFF"/>
                </a:solidFill>
                <a:latin typeface="Century Gothic Paneuropean Bold"/>
                <a:ea typeface="Century Gothic Paneuropean Bold"/>
                <a:cs typeface="Century Gothic Paneuropean Bold"/>
                <a:sym typeface="Century Gothic Paneuropean Bold"/>
              </a:rPr>
              <a:t>Outdoor Learning</a:t>
            </a:r>
          </a:p>
        </p:txBody>
      </p:sp>
      <p:pic>
        <p:nvPicPr>
          <p:cNvPr id="12" name="Picture 11">
            <a:extLst>
              <a:ext uri="{FF2B5EF4-FFF2-40B4-BE49-F238E27FC236}">
                <a16:creationId xmlns:a16="http://schemas.microsoft.com/office/drawing/2014/main" id="{AB712154-F408-4F70-A423-F77CE5E552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15783" y="5794231"/>
            <a:ext cx="3164514" cy="2110231"/>
          </a:xfrm>
          <a:prstGeom prst="rect">
            <a:avLst/>
          </a:prstGeom>
        </p:spPr>
      </p:pic>
      <p:pic>
        <p:nvPicPr>
          <p:cNvPr id="13" name="Picture 12">
            <a:extLst>
              <a:ext uri="{FF2B5EF4-FFF2-40B4-BE49-F238E27FC236}">
                <a16:creationId xmlns:a16="http://schemas.microsoft.com/office/drawing/2014/main" id="{3206BF38-0E69-C837-7709-89F047FE0500}"/>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1123887" y="2652690"/>
            <a:ext cx="3199150" cy="2113695"/>
          </a:xfrm>
          <a:prstGeom prst="rect">
            <a:avLst/>
          </a:prstGeom>
        </p:spPr>
      </p:pic>
      <p:pic>
        <p:nvPicPr>
          <p:cNvPr id="14" name="Picture 13">
            <a:extLst>
              <a:ext uri="{FF2B5EF4-FFF2-40B4-BE49-F238E27FC236}">
                <a16:creationId xmlns:a16="http://schemas.microsoft.com/office/drawing/2014/main" id="{CBAB5A59-029B-30E5-17DB-EED01E0A470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90196" y="5794231"/>
            <a:ext cx="3145371" cy="2190810"/>
          </a:xfrm>
          <a:prstGeom prst="rect">
            <a:avLst/>
          </a:prstGeom>
        </p:spPr>
      </p:pic>
      <p:sp>
        <p:nvSpPr>
          <p:cNvPr id="16" name="TextBox 15">
            <a:extLst>
              <a:ext uri="{FF2B5EF4-FFF2-40B4-BE49-F238E27FC236}">
                <a16:creationId xmlns:a16="http://schemas.microsoft.com/office/drawing/2014/main" id="{4454F4BB-C57B-12D3-8392-F824115EFD9F}"/>
              </a:ext>
            </a:extLst>
          </p:cNvPr>
          <p:cNvSpPr txBox="1"/>
          <p:nvPr/>
        </p:nvSpPr>
        <p:spPr>
          <a:xfrm>
            <a:off x="1662623" y="2163163"/>
            <a:ext cx="1800519" cy="369332"/>
          </a:xfrm>
          <a:prstGeom prst="rect">
            <a:avLst/>
          </a:prstGeom>
          <a:noFill/>
        </p:spPr>
        <p:txBody>
          <a:bodyPr wrap="square">
            <a:spAutoFit/>
          </a:bodyPr>
          <a:lstStyle/>
          <a:p>
            <a:pPr marL="0" indent="0" algn="ctr">
              <a:buNone/>
            </a:pPr>
            <a:r>
              <a:rPr lang="en-GB" dirty="0">
                <a:latin typeface="Century Gothic" panose="020B0502020202020204" pitchFamily="34" charset="0"/>
              </a:rPr>
              <a:t>Garden</a:t>
            </a:r>
          </a:p>
        </p:txBody>
      </p:sp>
      <p:sp>
        <p:nvSpPr>
          <p:cNvPr id="17" name="TextBox 16">
            <a:extLst>
              <a:ext uri="{FF2B5EF4-FFF2-40B4-BE49-F238E27FC236}">
                <a16:creationId xmlns:a16="http://schemas.microsoft.com/office/drawing/2014/main" id="{68E8F5E9-6A3B-CC6D-4541-4B6F246D3E67}"/>
              </a:ext>
            </a:extLst>
          </p:cNvPr>
          <p:cNvSpPr txBox="1"/>
          <p:nvPr/>
        </p:nvSpPr>
        <p:spPr>
          <a:xfrm>
            <a:off x="7021451" y="5097730"/>
            <a:ext cx="1800519" cy="646331"/>
          </a:xfrm>
          <a:prstGeom prst="rect">
            <a:avLst/>
          </a:prstGeom>
          <a:noFill/>
        </p:spPr>
        <p:txBody>
          <a:bodyPr wrap="square">
            <a:spAutoFit/>
          </a:bodyPr>
          <a:lstStyle/>
          <a:p>
            <a:pPr marL="0" indent="0" algn="ctr">
              <a:buNone/>
            </a:pPr>
            <a:r>
              <a:rPr lang="en-GB" dirty="0">
                <a:latin typeface="Century Gothic" panose="020B0502020202020204" pitchFamily="34" charset="0"/>
              </a:rPr>
              <a:t>Treetops classroom</a:t>
            </a:r>
          </a:p>
        </p:txBody>
      </p:sp>
      <p:sp>
        <p:nvSpPr>
          <p:cNvPr id="18" name="TextBox 17">
            <a:extLst>
              <a:ext uri="{FF2B5EF4-FFF2-40B4-BE49-F238E27FC236}">
                <a16:creationId xmlns:a16="http://schemas.microsoft.com/office/drawing/2014/main" id="{500C5D98-0202-0B15-AAA7-763B921DC950}"/>
              </a:ext>
            </a:extLst>
          </p:cNvPr>
          <p:cNvSpPr txBox="1"/>
          <p:nvPr/>
        </p:nvSpPr>
        <p:spPr>
          <a:xfrm>
            <a:off x="11873422" y="5202283"/>
            <a:ext cx="1800519" cy="646331"/>
          </a:xfrm>
          <a:prstGeom prst="rect">
            <a:avLst/>
          </a:prstGeom>
          <a:noFill/>
        </p:spPr>
        <p:txBody>
          <a:bodyPr wrap="square">
            <a:spAutoFit/>
          </a:bodyPr>
          <a:lstStyle/>
          <a:p>
            <a:pPr marL="0" indent="0" algn="ctr">
              <a:buNone/>
            </a:pPr>
            <a:r>
              <a:rPr lang="en-GB" dirty="0">
                <a:latin typeface="Century Gothic" panose="020B0502020202020204" pitchFamily="34" charset="0"/>
              </a:rPr>
              <a:t>Environmental</a:t>
            </a:r>
          </a:p>
          <a:p>
            <a:pPr marL="0" indent="0" algn="ctr">
              <a:buNone/>
            </a:pPr>
            <a:r>
              <a:rPr lang="en-GB" dirty="0">
                <a:latin typeface="Century Gothic" panose="020B0502020202020204" pitchFamily="34" charset="0"/>
              </a:rPr>
              <a:t>area</a:t>
            </a:r>
          </a:p>
        </p:txBody>
      </p:sp>
      <p:sp>
        <p:nvSpPr>
          <p:cNvPr id="19" name="TextBox 18">
            <a:extLst>
              <a:ext uri="{FF2B5EF4-FFF2-40B4-BE49-F238E27FC236}">
                <a16:creationId xmlns:a16="http://schemas.microsoft.com/office/drawing/2014/main" id="{2EB8A5BF-F123-BD26-190C-96B6B8B1CB28}"/>
              </a:ext>
            </a:extLst>
          </p:cNvPr>
          <p:cNvSpPr txBox="1"/>
          <p:nvPr/>
        </p:nvSpPr>
        <p:spPr>
          <a:xfrm>
            <a:off x="6775623" y="2163163"/>
            <a:ext cx="2292176" cy="369332"/>
          </a:xfrm>
          <a:prstGeom prst="rect">
            <a:avLst/>
          </a:prstGeom>
          <a:noFill/>
        </p:spPr>
        <p:txBody>
          <a:bodyPr wrap="square">
            <a:spAutoFit/>
          </a:bodyPr>
          <a:lstStyle/>
          <a:p>
            <a:pPr marL="0" indent="0" algn="ctr">
              <a:buNone/>
            </a:pPr>
            <a:r>
              <a:rPr lang="en-GB" dirty="0">
                <a:latin typeface="Century Gothic" panose="020B0502020202020204" pitchFamily="34" charset="0"/>
              </a:rPr>
              <a:t>Mud Kitchen</a:t>
            </a:r>
          </a:p>
        </p:txBody>
      </p:sp>
      <p:sp>
        <p:nvSpPr>
          <p:cNvPr id="20" name="TextBox 19">
            <a:extLst>
              <a:ext uri="{FF2B5EF4-FFF2-40B4-BE49-F238E27FC236}">
                <a16:creationId xmlns:a16="http://schemas.microsoft.com/office/drawing/2014/main" id="{56DAD7AD-AA3D-0AA6-0201-E6CDC14BE46E}"/>
              </a:ext>
            </a:extLst>
          </p:cNvPr>
          <p:cNvSpPr txBox="1"/>
          <p:nvPr/>
        </p:nvSpPr>
        <p:spPr>
          <a:xfrm>
            <a:off x="11866079" y="2205162"/>
            <a:ext cx="1800519" cy="369332"/>
          </a:xfrm>
          <a:prstGeom prst="rect">
            <a:avLst/>
          </a:prstGeom>
          <a:noFill/>
        </p:spPr>
        <p:txBody>
          <a:bodyPr wrap="square">
            <a:spAutoFit/>
          </a:bodyPr>
          <a:lstStyle/>
          <a:p>
            <a:pPr marL="0" indent="0" algn="ctr">
              <a:buNone/>
            </a:pPr>
            <a:r>
              <a:rPr lang="en-GB" dirty="0">
                <a:latin typeface="Century Gothic" panose="020B0502020202020204" pitchFamily="34" charset="0"/>
              </a:rPr>
              <a:t>Trim Trail</a:t>
            </a:r>
          </a:p>
        </p:txBody>
      </p:sp>
      <p:sp>
        <p:nvSpPr>
          <p:cNvPr id="21" name="TextBox 20">
            <a:extLst>
              <a:ext uri="{FF2B5EF4-FFF2-40B4-BE49-F238E27FC236}">
                <a16:creationId xmlns:a16="http://schemas.microsoft.com/office/drawing/2014/main" id="{06BDC48C-46F8-4C28-E9A3-50906C09E6A5}"/>
              </a:ext>
            </a:extLst>
          </p:cNvPr>
          <p:cNvSpPr txBox="1"/>
          <p:nvPr/>
        </p:nvSpPr>
        <p:spPr>
          <a:xfrm>
            <a:off x="1658875" y="5196413"/>
            <a:ext cx="1800519" cy="369332"/>
          </a:xfrm>
          <a:prstGeom prst="rect">
            <a:avLst/>
          </a:prstGeom>
          <a:noFill/>
        </p:spPr>
        <p:txBody>
          <a:bodyPr wrap="square">
            <a:spAutoFit/>
          </a:bodyPr>
          <a:lstStyle/>
          <a:p>
            <a:pPr marL="0" indent="0" algn="ctr">
              <a:buNone/>
            </a:pPr>
            <a:r>
              <a:rPr lang="en-GB" dirty="0">
                <a:latin typeface="Century Gothic" panose="020B0502020202020204" pitchFamily="34" charset="0"/>
              </a:rPr>
              <a:t>Maze</a:t>
            </a:r>
          </a:p>
        </p:txBody>
      </p:sp>
      <p:pic>
        <p:nvPicPr>
          <p:cNvPr id="25" name="Picture 24" descr="A wheelbarrow in a yard&#10;&#10;AI-generated content may be incorrect.">
            <a:extLst>
              <a:ext uri="{FF2B5EF4-FFF2-40B4-BE49-F238E27FC236}">
                <a16:creationId xmlns:a16="http://schemas.microsoft.com/office/drawing/2014/main" id="{E76B7D29-E192-FA0B-6E75-3CD4F9665A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73930" y="2674988"/>
            <a:ext cx="3164514" cy="2110231"/>
          </a:xfrm>
          <a:prstGeom prst="rect">
            <a:avLst/>
          </a:prstGeom>
        </p:spPr>
      </p:pic>
      <p:pic>
        <p:nvPicPr>
          <p:cNvPr id="31" name="Picture 30" descr="A group of children playing in a playground&#10;&#10;AI-generated content may be incorrect.">
            <a:extLst>
              <a:ext uri="{FF2B5EF4-FFF2-40B4-BE49-F238E27FC236}">
                <a16:creationId xmlns:a16="http://schemas.microsoft.com/office/drawing/2014/main" id="{D204E1E5-4228-C7DB-87E3-ADAD5ED1CA9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01400" y="2682323"/>
            <a:ext cx="3164514" cy="2109676"/>
          </a:xfrm>
          <a:prstGeom prst="rect">
            <a:avLst/>
          </a:prstGeom>
        </p:spPr>
      </p:pic>
      <p:pic>
        <p:nvPicPr>
          <p:cNvPr id="33" name="Picture 32" descr="A group of children sitting on a bench in a grassy area&#10;&#10;AI-generated content may be incorrect.">
            <a:extLst>
              <a:ext uri="{FF2B5EF4-FFF2-40B4-BE49-F238E27FC236}">
                <a16:creationId xmlns:a16="http://schemas.microsoft.com/office/drawing/2014/main" id="{ED6F6B72-97F0-C768-3E6D-9EF5458A2C5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166764" y="5913843"/>
            <a:ext cx="3199150" cy="2132767"/>
          </a:xfrm>
          <a:prstGeom prst="rect">
            <a:avLst/>
          </a:prstGeom>
        </p:spPr>
      </p:pic>
    </p:spTree>
    <p:extLst>
      <p:ext uri="{BB962C8B-B14F-4D97-AF65-F5344CB8AC3E}">
        <p14:creationId xmlns:p14="http://schemas.microsoft.com/office/powerpoint/2010/main" val="3666932877"/>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FF649-F81F-6A59-88AC-E3CEBADDE44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F82AED4-7DA1-66A1-C83F-8A058FF1C5E7}"/>
              </a:ext>
            </a:extLst>
          </p:cNvPr>
          <p:cNvGrpSpPr>
            <a:grpSpLocks noGrp="1" noUngrp="1" noRot="1" noMove="1" noResize="1"/>
          </p:cNvGrpSpPr>
          <p:nvPr/>
        </p:nvGrpSpPr>
        <p:grpSpPr>
          <a:xfrm>
            <a:off x="-1406243" y="8309196"/>
            <a:ext cx="19694243" cy="3086100"/>
            <a:chOff x="0" y="0"/>
            <a:chExt cx="5186961" cy="812800"/>
          </a:xfrm>
        </p:grpSpPr>
        <p:sp>
          <p:nvSpPr>
            <p:cNvPr id="3" name="Freeform 3">
              <a:extLst>
                <a:ext uri="{FF2B5EF4-FFF2-40B4-BE49-F238E27FC236}">
                  <a16:creationId xmlns:a16="http://schemas.microsoft.com/office/drawing/2014/main" id="{AB8F6915-851E-488C-DF13-34E82F41963E}"/>
                </a:ext>
              </a:extLst>
            </p:cNvPr>
            <p:cNvSpPr>
              <a:spLocks noGrp="1" noRot="1" noMove="1" noResize="1" noEditPoints="1" noAdjustHandles="1" noChangeArrowheads="1" noChangeShapeType="1"/>
            </p:cNvSpPr>
            <p:nvPr/>
          </p:nvSpPr>
          <p:spPr>
            <a:xfrm>
              <a:off x="0" y="0"/>
              <a:ext cx="5186961" cy="812800"/>
            </a:xfrm>
            <a:custGeom>
              <a:avLst/>
              <a:gdLst/>
              <a:ahLst/>
              <a:cxnLst/>
              <a:rect l="l" t="t" r="r" b="b"/>
              <a:pathLst>
                <a:path w="5186961" h="812800">
                  <a:moveTo>
                    <a:pt x="0" y="0"/>
                  </a:moveTo>
                  <a:lnTo>
                    <a:pt x="5186961" y="0"/>
                  </a:lnTo>
                  <a:lnTo>
                    <a:pt x="5186961" y="812800"/>
                  </a:lnTo>
                  <a:lnTo>
                    <a:pt x="0" y="812800"/>
                  </a:lnTo>
                  <a:close/>
                </a:path>
              </a:pathLst>
            </a:custGeom>
            <a:solidFill>
              <a:srgbClr val="044C34"/>
            </a:solidFill>
          </p:spPr>
          <p:txBody>
            <a:bodyPr/>
            <a:lstStyle/>
            <a:p>
              <a:endParaRPr lang="en-GB"/>
            </a:p>
          </p:txBody>
        </p:sp>
        <p:sp>
          <p:nvSpPr>
            <p:cNvPr id="4" name="TextBox 4">
              <a:extLst>
                <a:ext uri="{FF2B5EF4-FFF2-40B4-BE49-F238E27FC236}">
                  <a16:creationId xmlns:a16="http://schemas.microsoft.com/office/drawing/2014/main" id="{89D54EC7-E68C-405D-DA6A-AD30031524F6}"/>
                </a:ext>
              </a:extLst>
            </p:cNvPr>
            <p:cNvSpPr txBox="1">
              <a:spLocks noGrp="1" noRot="1" noMove="1" noResize="1" noEditPoints="1" noAdjustHandles="1" noChangeArrowheads="1" noChangeShapeType="1"/>
            </p:cNvSpPr>
            <p:nvPr/>
          </p:nvSpPr>
          <p:spPr>
            <a:xfrm>
              <a:off x="0" y="-28575"/>
              <a:ext cx="5186961" cy="841375"/>
            </a:xfrm>
            <a:prstGeom prst="rect">
              <a:avLst/>
            </a:prstGeom>
          </p:spPr>
          <p:txBody>
            <a:bodyPr lIns="50800" tIns="50800" rIns="50800" bIns="50800" rtlCol="0" anchor="ctr"/>
            <a:lstStyle/>
            <a:p>
              <a:pPr algn="ctr">
                <a:lnSpc>
                  <a:spcPts val="1960"/>
                </a:lnSpc>
              </a:pPr>
              <a:endParaRPr/>
            </a:p>
          </p:txBody>
        </p:sp>
      </p:grpSp>
      <p:sp>
        <p:nvSpPr>
          <p:cNvPr id="5" name="Freeform 5">
            <a:extLst>
              <a:ext uri="{FF2B5EF4-FFF2-40B4-BE49-F238E27FC236}">
                <a16:creationId xmlns:a16="http://schemas.microsoft.com/office/drawing/2014/main" id="{9C67F6D3-767A-475B-D424-744453318E56}"/>
              </a:ext>
            </a:extLst>
          </p:cNvPr>
          <p:cNvSpPr>
            <a:spLocks noGrp="1" noRot="1" noMove="1" noResize="1" noEditPoints="1" noAdjustHandles="1" noChangeArrowheads="1" noChangeShapeType="1"/>
          </p:cNvSpPr>
          <p:nvPr/>
        </p:nvSpPr>
        <p:spPr>
          <a:xfrm>
            <a:off x="122207" y="8423496"/>
            <a:ext cx="7689572" cy="1730154"/>
          </a:xfrm>
          <a:custGeom>
            <a:avLst/>
            <a:gdLst/>
            <a:ahLst/>
            <a:cxnLst/>
            <a:rect l="l" t="t" r="r" b="b"/>
            <a:pathLst>
              <a:path w="7689572" h="1730154">
                <a:moveTo>
                  <a:pt x="0" y="0"/>
                </a:moveTo>
                <a:lnTo>
                  <a:pt x="7689572" y="0"/>
                </a:lnTo>
                <a:lnTo>
                  <a:pt x="7689572" y="1730154"/>
                </a:lnTo>
                <a:lnTo>
                  <a:pt x="0" y="1730154"/>
                </a:lnTo>
                <a:lnTo>
                  <a:pt x="0" y="0"/>
                </a:lnTo>
                <a:close/>
              </a:path>
            </a:pathLst>
          </a:custGeom>
          <a:blipFill>
            <a:blip r:embed="rId3"/>
            <a:stretch>
              <a:fillRect/>
            </a:stretch>
          </a:blipFill>
        </p:spPr>
        <p:txBody>
          <a:bodyPr/>
          <a:lstStyle/>
          <a:p>
            <a:endParaRPr lang="en-GB"/>
          </a:p>
        </p:txBody>
      </p:sp>
      <p:grpSp>
        <p:nvGrpSpPr>
          <p:cNvPr id="6" name="Group 6">
            <a:extLst>
              <a:ext uri="{FF2B5EF4-FFF2-40B4-BE49-F238E27FC236}">
                <a16:creationId xmlns:a16="http://schemas.microsoft.com/office/drawing/2014/main" id="{B898A4F5-16CD-A22E-B29B-A358BEEE3FB5}"/>
              </a:ext>
            </a:extLst>
          </p:cNvPr>
          <p:cNvGrpSpPr>
            <a:grpSpLocks noGrp="1" noUngrp="1" noRot="1" noMove="1" noResize="1"/>
          </p:cNvGrpSpPr>
          <p:nvPr/>
        </p:nvGrpSpPr>
        <p:grpSpPr>
          <a:xfrm>
            <a:off x="15549634" y="2641090"/>
            <a:ext cx="12673614" cy="11698163"/>
            <a:chOff x="0" y="0"/>
            <a:chExt cx="812800" cy="750241"/>
          </a:xfrm>
        </p:grpSpPr>
        <p:sp>
          <p:nvSpPr>
            <p:cNvPr id="7" name="Freeform 7">
              <a:extLst>
                <a:ext uri="{FF2B5EF4-FFF2-40B4-BE49-F238E27FC236}">
                  <a16:creationId xmlns:a16="http://schemas.microsoft.com/office/drawing/2014/main" id="{B5DDCB2D-4317-BBD4-FDE5-16B589BB19EF}"/>
                </a:ext>
              </a:extLst>
            </p:cNvPr>
            <p:cNvSpPr>
              <a:spLocks noGrp="1" noRot="1" noMove="1" noResize="1" noEditPoints="1" noAdjustHandles="1" noChangeArrowheads="1" noChangeShapeType="1"/>
            </p:cNvSpPr>
            <p:nvPr/>
          </p:nvSpPr>
          <p:spPr>
            <a:xfrm>
              <a:off x="0" y="0"/>
              <a:ext cx="812800" cy="750241"/>
            </a:xfrm>
            <a:custGeom>
              <a:avLst/>
              <a:gdLst/>
              <a:ahLst/>
              <a:cxnLst/>
              <a:rect l="l" t="t" r="r" b="b"/>
              <a:pathLst>
                <a:path w="812800" h="750241">
                  <a:moveTo>
                    <a:pt x="812800" y="375121"/>
                  </a:moveTo>
                  <a:lnTo>
                    <a:pt x="609600" y="750241"/>
                  </a:lnTo>
                  <a:lnTo>
                    <a:pt x="203200" y="750241"/>
                  </a:lnTo>
                  <a:lnTo>
                    <a:pt x="0" y="375121"/>
                  </a:lnTo>
                  <a:lnTo>
                    <a:pt x="203200" y="0"/>
                  </a:lnTo>
                  <a:lnTo>
                    <a:pt x="609600" y="0"/>
                  </a:lnTo>
                  <a:lnTo>
                    <a:pt x="812800" y="375121"/>
                  </a:lnTo>
                  <a:close/>
                </a:path>
              </a:pathLst>
            </a:custGeom>
            <a:solidFill>
              <a:srgbClr val="044C34"/>
            </a:solidFill>
          </p:spPr>
          <p:txBody>
            <a:bodyPr/>
            <a:lstStyle/>
            <a:p>
              <a:endParaRPr lang="en-GB"/>
            </a:p>
          </p:txBody>
        </p:sp>
        <p:sp>
          <p:nvSpPr>
            <p:cNvPr id="8" name="TextBox 8">
              <a:extLst>
                <a:ext uri="{FF2B5EF4-FFF2-40B4-BE49-F238E27FC236}">
                  <a16:creationId xmlns:a16="http://schemas.microsoft.com/office/drawing/2014/main" id="{A5621283-9B71-FAFA-9744-9EA110A3BB7A}"/>
                </a:ext>
              </a:extLst>
            </p:cNvPr>
            <p:cNvSpPr txBox="1">
              <a:spLocks noGrp="1" noRot="1" noMove="1" noResize="1" noEditPoints="1" noAdjustHandles="1" noChangeArrowheads="1" noChangeShapeType="1"/>
            </p:cNvSpPr>
            <p:nvPr/>
          </p:nvSpPr>
          <p:spPr>
            <a:xfrm>
              <a:off x="114300" y="-28575"/>
              <a:ext cx="584200" cy="778816"/>
            </a:xfrm>
            <a:prstGeom prst="rect">
              <a:avLst/>
            </a:prstGeom>
          </p:spPr>
          <p:txBody>
            <a:bodyPr lIns="50800" tIns="50800" rIns="50800" bIns="50800" rtlCol="0" anchor="ctr"/>
            <a:lstStyle/>
            <a:p>
              <a:pPr algn="ctr">
                <a:lnSpc>
                  <a:spcPts val="1960"/>
                </a:lnSpc>
              </a:pPr>
              <a:endParaRPr/>
            </a:p>
          </p:txBody>
        </p:sp>
      </p:grpSp>
      <p:grpSp>
        <p:nvGrpSpPr>
          <p:cNvPr id="9" name="Group 9">
            <a:extLst>
              <a:ext uri="{FF2B5EF4-FFF2-40B4-BE49-F238E27FC236}">
                <a16:creationId xmlns:a16="http://schemas.microsoft.com/office/drawing/2014/main" id="{97EACE69-E89E-476D-8BD7-76BB25A2AF03}"/>
              </a:ext>
            </a:extLst>
          </p:cNvPr>
          <p:cNvGrpSpPr>
            <a:grpSpLocks noGrp="1" noUngrp="1" noRot="1" noMove="1" noResize="1"/>
          </p:cNvGrpSpPr>
          <p:nvPr/>
        </p:nvGrpSpPr>
        <p:grpSpPr>
          <a:xfrm>
            <a:off x="-5415986" y="-9732551"/>
            <a:ext cx="15957738" cy="11698163"/>
            <a:chOff x="0" y="0"/>
            <a:chExt cx="1023422" cy="750241"/>
          </a:xfrm>
        </p:grpSpPr>
        <p:sp>
          <p:nvSpPr>
            <p:cNvPr id="10" name="Freeform 10">
              <a:extLst>
                <a:ext uri="{FF2B5EF4-FFF2-40B4-BE49-F238E27FC236}">
                  <a16:creationId xmlns:a16="http://schemas.microsoft.com/office/drawing/2014/main" id="{BDF89F13-6B6D-1A70-5AC8-D3C3C95C1C2F}"/>
                </a:ext>
              </a:extLst>
            </p:cNvPr>
            <p:cNvSpPr>
              <a:spLocks noGrp="1" noRot="1" noMove="1" noResize="1" noEditPoints="1" noAdjustHandles="1" noChangeArrowheads="1" noChangeShapeType="1"/>
            </p:cNvSpPr>
            <p:nvPr/>
          </p:nvSpPr>
          <p:spPr>
            <a:xfrm>
              <a:off x="0" y="0"/>
              <a:ext cx="1023422" cy="750241"/>
            </a:xfrm>
            <a:custGeom>
              <a:avLst/>
              <a:gdLst/>
              <a:ahLst/>
              <a:cxnLst/>
              <a:rect l="l" t="t" r="r" b="b"/>
              <a:pathLst>
                <a:path w="1023422" h="750241">
                  <a:moveTo>
                    <a:pt x="1023422" y="375121"/>
                  </a:moveTo>
                  <a:lnTo>
                    <a:pt x="820222" y="750241"/>
                  </a:lnTo>
                  <a:lnTo>
                    <a:pt x="203200" y="750241"/>
                  </a:lnTo>
                  <a:lnTo>
                    <a:pt x="0" y="375121"/>
                  </a:lnTo>
                  <a:lnTo>
                    <a:pt x="203200" y="0"/>
                  </a:lnTo>
                  <a:lnTo>
                    <a:pt x="820222" y="0"/>
                  </a:lnTo>
                  <a:lnTo>
                    <a:pt x="1023422" y="375121"/>
                  </a:lnTo>
                  <a:close/>
                </a:path>
              </a:pathLst>
            </a:custGeom>
            <a:solidFill>
              <a:srgbClr val="044C34"/>
            </a:solidFill>
          </p:spPr>
          <p:txBody>
            <a:bodyPr/>
            <a:lstStyle/>
            <a:p>
              <a:endParaRPr lang="en-GB"/>
            </a:p>
          </p:txBody>
        </p:sp>
        <p:sp>
          <p:nvSpPr>
            <p:cNvPr id="11" name="TextBox 11">
              <a:extLst>
                <a:ext uri="{FF2B5EF4-FFF2-40B4-BE49-F238E27FC236}">
                  <a16:creationId xmlns:a16="http://schemas.microsoft.com/office/drawing/2014/main" id="{C2D792B3-CF5C-0A0A-8816-9DC0CF9B11F1}"/>
                </a:ext>
              </a:extLst>
            </p:cNvPr>
            <p:cNvSpPr txBox="1">
              <a:spLocks noGrp="1" noRot="1" noMove="1" noResize="1" noEditPoints="1" noAdjustHandles="1" noChangeArrowheads="1" noChangeShapeType="1"/>
            </p:cNvSpPr>
            <p:nvPr/>
          </p:nvSpPr>
          <p:spPr>
            <a:xfrm>
              <a:off x="114300" y="-28575"/>
              <a:ext cx="794822" cy="778816"/>
            </a:xfrm>
            <a:prstGeom prst="rect">
              <a:avLst/>
            </a:prstGeom>
          </p:spPr>
          <p:txBody>
            <a:bodyPr lIns="50800" tIns="50800" rIns="50800" bIns="50800" rtlCol="0" anchor="ctr"/>
            <a:lstStyle/>
            <a:p>
              <a:pPr algn="ctr">
                <a:lnSpc>
                  <a:spcPts val="1960"/>
                </a:lnSpc>
              </a:pPr>
              <a:endParaRPr/>
            </a:p>
          </p:txBody>
        </p:sp>
      </p:grpSp>
      <p:grpSp>
        <p:nvGrpSpPr>
          <p:cNvPr id="27" name="Group 27">
            <a:extLst>
              <a:ext uri="{FF2B5EF4-FFF2-40B4-BE49-F238E27FC236}">
                <a16:creationId xmlns:a16="http://schemas.microsoft.com/office/drawing/2014/main" id="{7E697D7C-64B8-CB2B-F9DD-ACD2528FA0D5}"/>
              </a:ext>
            </a:extLst>
          </p:cNvPr>
          <p:cNvGrpSpPr/>
          <p:nvPr/>
        </p:nvGrpSpPr>
        <p:grpSpPr>
          <a:xfrm>
            <a:off x="14171102" y="314158"/>
            <a:ext cx="3747370" cy="1651454"/>
            <a:chOff x="0" y="0"/>
            <a:chExt cx="4996493" cy="2201939"/>
          </a:xfrm>
        </p:grpSpPr>
        <p:sp>
          <p:nvSpPr>
            <p:cNvPr id="28" name="Freeform 28">
              <a:extLst>
                <a:ext uri="{FF2B5EF4-FFF2-40B4-BE49-F238E27FC236}">
                  <a16:creationId xmlns:a16="http://schemas.microsoft.com/office/drawing/2014/main" id="{C41BA979-6634-7B84-38CE-F615DE2F006F}"/>
                </a:ext>
              </a:extLst>
            </p:cNvPr>
            <p:cNvSpPr>
              <a:spLocks noGrp="1" noRot="1" noMove="1" noResize="1" noEditPoints="1" noAdjustHandles="1" noChangeArrowheads="1" noChangeShapeType="1"/>
            </p:cNvSpPr>
            <p:nvPr/>
          </p:nvSpPr>
          <p:spPr>
            <a:xfrm>
              <a:off x="0" y="0"/>
              <a:ext cx="2387817" cy="2201939"/>
            </a:xfrm>
            <a:custGeom>
              <a:avLst/>
              <a:gdLst/>
              <a:ahLst/>
              <a:cxnLst/>
              <a:rect l="l" t="t" r="r" b="b"/>
              <a:pathLst>
                <a:path w="2387817" h="2201939">
                  <a:moveTo>
                    <a:pt x="0" y="0"/>
                  </a:moveTo>
                  <a:lnTo>
                    <a:pt x="2387817" y="0"/>
                  </a:lnTo>
                  <a:lnTo>
                    <a:pt x="2387817" y="2201939"/>
                  </a:lnTo>
                  <a:lnTo>
                    <a:pt x="0" y="2201939"/>
                  </a:lnTo>
                  <a:lnTo>
                    <a:pt x="0" y="0"/>
                  </a:lnTo>
                  <a:close/>
                </a:path>
              </a:pathLst>
            </a:custGeom>
            <a:blipFill>
              <a:blip r:embed="rId4"/>
              <a:stretch>
                <a:fillRect/>
              </a:stretch>
            </a:blipFill>
          </p:spPr>
          <p:txBody>
            <a:bodyPr/>
            <a:lstStyle/>
            <a:p>
              <a:endParaRPr lang="en-GB"/>
            </a:p>
          </p:txBody>
        </p:sp>
        <p:sp>
          <p:nvSpPr>
            <p:cNvPr id="29" name="TextBox 29">
              <a:extLst>
                <a:ext uri="{FF2B5EF4-FFF2-40B4-BE49-F238E27FC236}">
                  <a16:creationId xmlns:a16="http://schemas.microsoft.com/office/drawing/2014/main" id="{5016EDDF-13A0-2A72-F467-4796C8EEEDCC}"/>
                </a:ext>
              </a:extLst>
            </p:cNvPr>
            <p:cNvSpPr txBox="1"/>
            <p:nvPr/>
          </p:nvSpPr>
          <p:spPr>
            <a:xfrm>
              <a:off x="2277947" y="747619"/>
              <a:ext cx="2718546" cy="981261"/>
            </a:xfrm>
            <a:prstGeom prst="rect">
              <a:avLst/>
            </a:prstGeom>
          </p:spPr>
          <p:txBody>
            <a:bodyPr lIns="0" tIns="0" rIns="0" bIns="0" rtlCol="0" anchor="t">
              <a:spAutoFit/>
            </a:bodyPr>
            <a:lstStyle/>
            <a:p>
              <a:pPr algn="ctr">
                <a:lnSpc>
                  <a:spcPts val="6182"/>
                </a:lnSpc>
              </a:pPr>
              <a:r>
                <a:rPr lang="en-US" sz="4416" dirty="0">
                  <a:solidFill>
                    <a:srgbClr val="060705"/>
                  </a:solidFill>
                  <a:latin typeface="Century Gothic Paneuropean"/>
                  <a:ea typeface="Century Gothic Paneuropean"/>
                  <a:cs typeface="Century Gothic Paneuropean"/>
                  <a:sym typeface="Century Gothic Paneuropean"/>
                </a:rPr>
                <a:t>Wessex</a:t>
              </a:r>
            </a:p>
          </p:txBody>
        </p:sp>
        <p:sp>
          <p:nvSpPr>
            <p:cNvPr id="30" name="TextBox 30">
              <a:extLst>
                <a:ext uri="{FF2B5EF4-FFF2-40B4-BE49-F238E27FC236}">
                  <a16:creationId xmlns:a16="http://schemas.microsoft.com/office/drawing/2014/main" id="{DCF1A3E5-2E53-8B5D-7698-44ECB6449F3D}"/>
                </a:ext>
              </a:extLst>
            </p:cNvPr>
            <p:cNvSpPr txBox="1"/>
            <p:nvPr/>
          </p:nvSpPr>
          <p:spPr>
            <a:xfrm>
              <a:off x="1590493" y="1596341"/>
              <a:ext cx="3406000" cy="605598"/>
            </a:xfrm>
            <a:prstGeom prst="rect">
              <a:avLst/>
            </a:prstGeom>
          </p:spPr>
          <p:txBody>
            <a:bodyPr lIns="0" tIns="0" rIns="0" bIns="0" rtlCol="0" anchor="t">
              <a:spAutoFit/>
            </a:bodyPr>
            <a:lstStyle/>
            <a:p>
              <a:pPr algn="ctr">
                <a:lnSpc>
                  <a:spcPts val="3827"/>
                </a:lnSpc>
                <a:spcBef>
                  <a:spcPct val="0"/>
                </a:spcBef>
              </a:pPr>
              <a:r>
                <a:rPr lang="en-US" sz="2733">
                  <a:solidFill>
                    <a:srgbClr val="060705"/>
                  </a:solidFill>
                  <a:latin typeface="Century Gothic Paneuropean"/>
                  <a:ea typeface="Century Gothic Paneuropean"/>
                  <a:cs typeface="Century Gothic Paneuropean"/>
                  <a:sym typeface="Century Gothic Paneuropean"/>
                </a:rPr>
                <a:t>Primary School</a:t>
              </a:r>
            </a:p>
          </p:txBody>
        </p:sp>
      </p:grpSp>
      <p:sp>
        <p:nvSpPr>
          <p:cNvPr id="39" name="TextBox 39">
            <a:extLst>
              <a:ext uri="{FF2B5EF4-FFF2-40B4-BE49-F238E27FC236}">
                <a16:creationId xmlns:a16="http://schemas.microsoft.com/office/drawing/2014/main" id="{AA5645AD-ABD3-F0DD-05EC-C7FA4D54C0CD}"/>
              </a:ext>
            </a:extLst>
          </p:cNvPr>
          <p:cNvSpPr txBox="1"/>
          <p:nvPr/>
        </p:nvSpPr>
        <p:spPr>
          <a:xfrm>
            <a:off x="2562883" y="636766"/>
            <a:ext cx="5455293" cy="1006238"/>
          </a:xfrm>
          <a:prstGeom prst="rect">
            <a:avLst/>
          </a:prstGeom>
        </p:spPr>
        <p:txBody>
          <a:bodyPr wrap="square" lIns="0" tIns="0" rIns="0" bIns="0" rtlCol="0" anchor="t">
            <a:spAutoFit/>
          </a:bodyPr>
          <a:lstStyle/>
          <a:p>
            <a:pPr algn="ctr">
              <a:lnSpc>
                <a:spcPts val="8399"/>
              </a:lnSpc>
            </a:pPr>
            <a:r>
              <a:rPr lang="en-US" sz="5999" b="1" dirty="0">
                <a:solidFill>
                  <a:srgbClr val="FFFFFF"/>
                </a:solidFill>
                <a:latin typeface="Century Gothic Paneuropean Bold"/>
                <a:ea typeface="Century Gothic Paneuropean Bold"/>
                <a:cs typeface="Century Gothic Paneuropean Bold"/>
                <a:sym typeface="Century Gothic Paneuropean Bold"/>
              </a:rPr>
              <a:t>Curriculum</a:t>
            </a:r>
          </a:p>
        </p:txBody>
      </p:sp>
      <p:sp>
        <p:nvSpPr>
          <p:cNvPr id="16" name="TextBox 15">
            <a:extLst>
              <a:ext uri="{FF2B5EF4-FFF2-40B4-BE49-F238E27FC236}">
                <a16:creationId xmlns:a16="http://schemas.microsoft.com/office/drawing/2014/main" id="{65EA8BDA-3109-65CC-54B4-9B7307E973CB}"/>
              </a:ext>
            </a:extLst>
          </p:cNvPr>
          <p:cNvSpPr txBox="1"/>
          <p:nvPr/>
        </p:nvSpPr>
        <p:spPr>
          <a:xfrm>
            <a:off x="349817" y="2109385"/>
            <a:ext cx="16819418" cy="6001643"/>
          </a:xfrm>
          <a:prstGeom prst="rect">
            <a:avLst/>
          </a:prstGeom>
          <a:noFill/>
        </p:spPr>
        <p:txBody>
          <a:bodyPr wrap="square">
            <a:spAutoFit/>
          </a:bodyPr>
          <a:lstStyle/>
          <a:p>
            <a:r>
              <a:rPr lang="en-GB" sz="2400" dirty="0">
                <a:latin typeface="Century Gothic" panose="020B0502020202020204" pitchFamily="34" charset="0"/>
              </a:rPr>
              <a:t>The Early Years Foundation Stage is the education of children from birth to the end of Reception. It is based on the principle that children learn best through purposeful play and active learning. </a:t>
            </a:r>
            <a:endParaRPr lang="en-GB" sz="2400" b="0" i="0" u="none" strike="noStrike" baseline="0" dirty="0">
              <a:solidFill>
                <a:srgbClr val="1A1D1E"/>
              </a:solidFill>
              <a:latin typeface="Century Gothic" panose="020B0502020202020204" pitchFamily="34" charset="0"/>
            </a:endParaRPr>
          </a:p>
          <a:p>
            <a:pPr algn="l"/>
            <a:endParaRPr lang="en-GB" sz="2400" dirty="0">
              <a:solidFill>
                <a:srgbClr val="1A1D1E"/>
              </a:solidFill>
              <a:latin typeface="Century Gothic" panose="020B0502020202020204" pitchFamily="34" charset="0"/>
            </a:endParaRPr>
          </a:p>
          <a:p>
            <a:pPr algn="l"/>
            <a:r>
              <a:rPr lang="en-GB" sz="2400" b="0" i="0" u="none" strike="noStrike" baseline="0" dirty="0">
                <a:solidFill>
                  <a:srgbClr val="1A1D1E"/>
                </a:solidFill>
                <a:latin typeface="Century Gothic" panose="020B0502020202020204" pitchFamily="34" charset="0"/>
              </a:rPr>
              <a:t>Within the theme of learning and development</a:t>
            </a:r>
          </a:p>
          <a:p>
            <a:pPr algn="l"/>
            <a:r>
              <a:rPr lang="en-GB" sz="2400" b="0" i="0" u="none" strike="noStrike" baseline="0" dirty="0">
                <a:solidFill>
                  <a:srgbClr val="1A1D1E"/>
                </a:solidFill>
                <a:latin typeface="Century Gothic" panose="020B0502020202020204" pitchFamily="34" charset="0"/>
              </a:rPr>
              <a:t>there are 7 key areas:</a:t>
            </a:r>
          </a:p>
          <a:p>
            <a:pPr algn="l"/>
            <a:endParaRPr lang="en-GB" sz="2400" b="0" i="0" u="none" strike="noStrike" baseline="0" dirty="0">
              <a:solidFill>
                <a:srgbClr val="1A1D1E"/>
              </a:solidFill>
              <a:latin typeface="Century Gothic" panose="020B0502020202020204" pitchFamily="34" charset="0"/>
            </a:endParaRPr>
          </a:p>
          <a:p>
            <a:r>
              <a:rPr lang="en-GB" sz="2400" b="1" dirty="0">
                <a:solidFill>
                  <a:srgbClr val="1A1D1E"/>
                </a:solidFill>
                <a:latin typeface="Century Gothic" panose="020B0502020202020204" pitchFamily="34" charset="0"/>
              </a:rPr>
              <a:t>Prime Areas</a:t>
            </a:r>
          </a:p>
          <a:p>
            <a:pPr algn="l"/>
            <a:r>
              <a:rPr lang="en-GB" sz="2400" b="0" i="0" u="none" strike="noStrike" baseline="0" dirty="0">
                <a:solidFill>
                  <a:srgbClr val="1A1D1E"/>
                </a:solidFill>
                <a:latin typeface="Century Gothic" panose="020B0502020202020204" pitchFamily="34" charset="0"/>
              </a:rPr>
              <a:t>Personal, Social and Emotional Development</a:t>
            </a:r>
          </a:p>
          <a:p>
            <a:pPr algn="l"/>
            <a:r>
              <a:rPr lang="en-GB" sz="2400" b="0" i="0" u="none" strike="noStrike" baseline="0" dirty="0">
                <a:solidFill>
                  <a:srgbClr val="1A1D1E"/>
                </a:solidFill>
                <a:latin typeface="Century Gothic" panose="020B0502020202020204" pitchFamily="34" charset="0"/>
              </a:rPr>
              <a:t>Physical Development</a:t>
            </a:r>
          </a:p>
          <a:p>
            <a:pPr algn="l"/>
            <a:r>
              <a:rPr lang="en-GB" sz="2400" b="0" i="0" u="none" strike="noStrike" baseline="0" dirty="0">
                <a:solidFill>
                  <a:srgbClr val="1A1D1E"/>
                </a:solidFill>
                <a:latin typeface="Century Gothic" panose="020B0502020202020204" pitchFamily="34" charset="0"/>
              </a:rPr>
              <a:t>Communication and Language</a:t>
            </a:r>
          </a:p>
          <a:p>
            <a:pPr algn="l"/>
            <a:endParaRPr lang="en-GB" sz="2400" b="0" i="0" u="none" strike="noStrike" baseline="0" dirty="0">
              <a:solidFill>
                <a:srgbClr val="1A1D1E"/>
              </a:solidFill>
              <a:latin typeface="Century Gothic" panose="020B0502020202020204" pitchFamily="34" charset="0"/>
            </a:endParaRPr>
          </a:p>
          <a:p>
            <a:r>
              <a:rPr lang="en-GB" sz="2400" b="1" dirty="0">
                <a:latin typeface="Century Gothic" panose="020B0502020202020204" pitchFamily="34" charset="0"/>
              </a:rPr>
              <a:t>Specific Areas </a:t>
            </a:r>
          </a:p>
          <a:p>
            <a:r>
              <a:rPr lang="en-GB" sz="2400" dirty="0">
                <a:latin typeface="Century Gothic" panose="020B0502020202020204" pitchFamily="34" charset="0"/>
              </a:rPr>
              <a:t>Literacy </a:t>
            </a:r>
          </a:p>
          <a:p>
            <a:r>
              <a:rPr lang="en-GB" sz="2400" dirty="0">
                <a:latin typeface="Century Gothic" panose="020B0502020202020204" pitchFamily="34" charset="0"/>
              </a:rPr>
              <a:t>Maths</a:t>
            </a:r>
          </a:p>
          <a:p>
            <a:r>
              <a:rPr lang="en-GB" sz="2400" dirty="0">
                <a:latin typeface="Century Gothic" panose="020B0502020202020204" pitchFamily="34" charset="0"/>
              </a:rPr>
              <a:t>Understanding of the World </a:t>
            </a:r>
          </a:p>
          <a:p>
            <a:r>
              <a:rPr lang="en-GB" sz="2400" dirty="0">
                <a:latin typeface="Century Gothic" panose="020B0502020202020204" pitchFamily="34" charset="0"/>
              </a:rPr>
              <a:t>Expressive Arts and Design </a:t>
            </a:r>
            <a:endParaRPr lang="en-GB" sz="2400" b="0" i="0" u="none" strike="noStrike" baseline="0" dirty="0">
              <a:solidFill>
                <a:srgbClr val="1A1D1E"/>
              </a:solidFill>
              <a:latin typeface="Century Gothic" panose="020B0502020202020204" pitchFamily="34" charset="0"/>
            </a:endParaRPr>
          </a:p>
        </p:txBody>
      </p:sp>
    </p:spTree>
    <p:extLst>
      <p:ext uri="{BB962C8B-B14F-4D97-AF65-F5344CB8AC3E}">
        <p14:creationId xmlns:p14="http://schemas.microsoft.com/office/powerpoint/2010/main" val="3712619293"/>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A43B9-94CB-2551-1E93-59E56843537E}"/>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5073D16-2C00-B5C4-2753-DF492CCDE269}"/>
              </a:ext>
            </a:extLst>
          </p:cNvPr>
          <p:cNvGrpSpPr>
            <a:grpSpLocks noGrp="1" noUngrp="1" noRot="1" noMove="1" noResize="1"/>
          </p:cNvGrpSpPr>
          <p:nvPr/>
        </p:nvGrpSpPr>
        <p:grpSpPr>
          <a:xfrm>
            <a:off x="-1406243" y="8309196"/>
            <a:ext cx="19694243" cy="3086100"/>
            <a:chOff x="0" y="0"/>
            <a:chExt cx="5186961" cy="812800"/>
          </a:xfrm>
        </p:grpSpPr>
        <p:sp>
          <p:nvSpPr>
            <p:cNvPr id="3" name="Freeform 3">
              <a:extLst>
                <a:ext uri="{FF2B5EF4-FFF2-40B4-BE49-F238E27FC236}">
                  <a16:creationId xmlns:a16="http://schemas.microsoft.com/office/drawing/2014/main" id="{C66AFA82-6520-E2B9-EA83-727532162817}"/>
                </a:ext>
              </a:extLst>
            </p:cNvPr>
            <p:cNvSpPr>
              <a:spLocks noGrp="1" noRot="1" noMove="1" noResize="1" noEditPoints="1" noAdjustHandles="1" noChangeArrowheads="1" noChangeShapeType="1"/>
            </p:cNvSpPr>
            <p:nvPr/>
          </p:nvSpPr>
          <p:spPr>
            <a:xfrm>
              <a:off x="0" y="0"/>
              <a:ext cx="5186961" cy="812800"/>
            </a:xfrm>
            <a:custGeom>
              <a:avLst/>
              <a:gdLst/>
              <a:ahLst/>
              <a:cxnLst/>
              <a:rect l="l" t="t" r="r" b="b"/>
              <a:pathLst>
                <a:path w="5186961" h="812800">
                  <a:moveTo>
                    <a:pt x="0" y="0"/>
                  </a:moveTo>
                  <a:lnTo>
                    <a:pt x="5186961" y="0"/>
                  </a:lnTo>
                  <a:lnTo>
                    <a:pt x="5186961" y="812800"/>
                  </a:lnTo>
                  <a:lnTo>
                    <a:pt x="0" y="812800"/>
                  </a:lnTo>
                  <a:close/>
                </a:path>
              </a:pathLst>
            </a:custGeom>
            <a:solidFill>
              <a:srgbClr val="044C34"/>
            </a:solidFill>
          </p:spPr>
          <p:txBody>
            <a:bodyPr/>
            <a:lstStyle/>
            <a:p>
              <a:endParaRPr lang="en-GB"/>
            </a:p>
          </p:txBody>
        </p:sp>
        <p:sp>
          <p:nvSpPr>
            <p:cNvPr id="4" name="TextBox 4">
              <a:extLst>
                <a:ext uri="{FF2B5EF4-FFF2-40B4-BE49-F238E27FC236}">
                  <a16:creationId xmlns:a16="http://schemas.microsoft.com/office/drawing/2014/main" id="{C6711578-30DD-DF85-3909-DFB41D0B1B56}"/>
                </a:ext>
              </a:extLst>
            </p:cNvPr>
            <p:cNvSpPr txBox="1">
              <a:spLocks noGrp="1" noRot="1" noMove="1" noResize="1" noEditPoints="1" noAdjustHandles="1" noChangeArrowheads="1" noChangeShapeType="1"/>
            </p:cNvSpPr>
            <p:nvPr/>
          </p:nvSpPr>
          <p:spPr>
            <a:xfrm>
              <a:off x="0" y="-28575"/>
              <a:ext cx="5186961" cy="841375"/>
            </a:xfrm>
            <a:prstGeom prst="rect">
              <a:avLst/>
            </a:prstGeom>
          </p:spPr>
          <p:txBody>
            <a:bodyPr lIns="50800" tIns="50800" rIns="50800" bIns="50800" rtlCol="0" anchor="ctr"/>
            <a:lstStyle/>
            <a:p>
              <a:pPr algn="ctr">
                <a:lnSpc>
                  <a:spcPts val="1960"/>
                </a:lnSpc>
              </a:pPr>
              <a:endParaRPr/>
            </a:p>
          </p:txBody>
        </p:sp>
      </p:grpSp>
      <p:sp>
        <p:nvSpPr>
          <p:cNvPr id="5" name="Freeform 5">
            <a:extLst>
              <a:ext uri="{FF2B5EF4-FFF2-40B4-BE49-F238E27FC236}">
                <a16:creationId xmlns:a16="http://schemas.microsoft.com/office/drawing/2014/main" id="{C9087BC7-59CC-8011-8970-2175C6152CF5}"/>
              </a:ext>
            </a:extLst>
          </p:cNvPr>
          <p:cNvSpPr>
            <a:spLocks noGrp="1" noRot="1" noMove="1" noResize="1" noEditPoints="1" noAdjustHandles="1" noChangeArrowheads="1" noChangeShapeType="1"/>
          </p:cNvSpPr>
          <p:nvPr/>
        </p:nvSpPr>
        <p:spPr>
          <a:xfrm>
            <a:off x="122207" y="8423496"/>
            <a:ext cx="7689572" cy="1730154"/>
          </a:xfrm>
          <a:custGeom>
            <a:avLst/>
            <a:gdLst/>
            <a:ahLst/>
            <a:cxnLst/>
            <a:rect l="l" t="t" r="r" b="b"/>
            <a:pathLst>
              <a:path w="7689572" h="1730154">
                <a:moveTo>
                  <a:pt x="0" y="0"/>
                </a:moveTo>
                <a:lnTo>
                  <a:pt x="7689572" y="0"/>
                </a:lnTo>
                <a:lnTo>
                  <a:pt x="7689572" y="1730154"/>
                </a:lnTo>
                <a:lnTo>
                  <a:pt x="0" y="1730154"/>
                </a:lnTo>
                <a:lnTo>
                  <a:pt x="0" y="0"/>
                </a:lnTo>
                <a:close/>
              </a:path>
            </a:pathLst>
          </a:custGeom>
          <a:blipFill>
            <a:blip r:embed="rId3"/>
            <a:stretch>
              <a:fillRect/>
            </a:stretch>
          </a:blipFill>
        </p:spPr>
        <p:txBody>
          <a:bodyPr/>
          <a:lstStyle/>
          <a:p>
            <a:endParaRPr lang="en-GB"/>
          </a:p>
        </p:txBody>
      </p:sp>
      <p:grpSp>
        <p:nvGrpSpPr>
          <p:cNvPr id="6" name="Group 6">
            <a:extLst>
              <a:ext uri="{FF2B5EF4-FFF2-40B4-BE49-F238E27FC236}">
                <a16:creationId xmlns:a16="http://schemas.microsoft.com/office/drawing/2014/main" id="{CB48D28D-4523-C836-AFCB-BAC05026764A}"/>
              </a:ext>
            </a:extLst>
          </p:cNvPr>
          <p:cNvGrpSpPr>
            <a:grpSpLocks noGrp="1" noUngrp="1" noRot="1" noMove="1" noResize="1"/>
          </p:cNvGrpSpPr>
          <p:nvPr/>
        </p:nvGrpSpPr>
        <p:grpSpPr>
          <a:xfrm>
            <a:off x="15549634" y="2641090"/>
            <a:ext cx="12673614" cy="11698163"/>
            <a:chOff x="0" y="0"/>
            <a:chExt cx="812800" cy="750241"/>
          </a:xfrm>
        </p:grpSpPr>
        <p:sp>
          <p:nvSpPr>
            <p:cNvPr id="7" name="Freeform 7">
              <a:extLst>
                <a:ext uri="{FF2B5EF4-FFF2-40B4-BE49-F238E27FC236}">
                  <a16:creationId xmlns:a16="http://schemas.microsoft.com/office/drawing/2014/main" id="{2C1A0953-B8D2-6E0C-852B-603EEBD65A80}"/>
                </a:ext>
              </a:extLst>
            </p:cNvPr>
            <p:cNvSpPr>
              <a:spLocks noGrp="1" noRot="1" noMove="1" noResize="1" noEditPoints="1" noAdjustHandles="1" noChangeArrowheads="1" noChangeShapeType="1"/>
            </p:cNvSpPr>
            <p:nvPr/>
          </p:nvSpPr>
          <p:spPr>
            <a:xfrm>
              <a:off x="0" y="0"/>
              <a:ext cx="812800" cy="750241"/>
            </a:xfrm>
            <a:custGeom>
              <a:avLst/>
              <a:gdLst/>
              <a:ahLst/>
              <a:cxnLst/>
              <a:rect l="l" t="t" r="r" b="b"/>
              <a:pathLst>
                <a:path w="812800" h="750241">
                  <a:moveTo>
                    <a:pt x="812800" y="375121"/>
                  </a:moveTo>
                  <a:lnTo>
                    <a:pt x="609600" y="750241"/>
                  </a:lnTo>
                  <a:lnTo>
                    <a:pt x="203200" y="750241"/>
                  </a:lnTo>
                  <a:lnTo>
                    <a:pt x="0" y="375121"/>
                  </a:lnTo>
                  <a:lnTo>
                    <a:pt x="203200" y="0"/>
                  </a:lnTo>
                  <a:lnTo>
                    <a:pt x="609600" y="0"/>
                  </a:lnTo>
                  <a:lnTo>
                    <a:pt x="812800" y="375121"/>
                  </a:lnTo>
                  <a:close/>
                </a:path>
              </a:pathLst>
            </a:custGeom>
            <a:solidFill>
              <a:srgbClr val="044C34"/>
            </a:solidFill>
          </p:spPr>
          <p:txBody>
            <a:bodyPr/>
            <a:lstStyle/>
            <a:p>
              <a:endParaRPr lang="en-GB"/>
            </a:p>
          </p:txBody>
        </p:sp>
        <p:sp>
          <p:nvSpPr>
            <p:cNvPr id="8" name="TextBox 8">
              <a:extLst>
                <a:ext uri="{FF2B5EF4-FFF2-40B4-BE49-F238E27FC236}">
                  <a16:creationId xmlns:a16="http://schemas.microsoft.com/office/drawing/2014/main" id="{2F186BE3-0D80-69A8-079B-E19A1377F8F0}"/>
                </a:ext>
              </a:extLst>
            </p:cNvPr>
            <p:cNvSpPr txBox="1">
              <a:spLocks noGrp="1" noRot="1" noMove="1" noResize="1" noEditPoints="1" noAdjustHandles="1" noChangeArrowheads="1" noChangeShapeType="1"/>
            </p:cNvSpPr>
            <p:nvPr/>
          </p:nvSpPr>
          <p:spPr>
            <a:xfrm>
              <a:off x="114300" y="-28575"/>
              <a:ext cx="584200" cy="778816"/>
            </a:xfrm>
            <a:prstGeom prst="rect">
              <a:avLst/>
            </a:prstGeom>
          </p:spPr>
          <p:txBody>
            <a:bodyPr lIns="50800" tIns="50800" rIns="50800" bIns="50800" rtlCol="0" anchor="ctr"/>
            <a:lstStyle/>
            <a:p>
              <a:pPr algn="ctr">
                <a:lnSpc>
                  <a:spcPts val="1960"/>
                </a:lnSpc>
              </a:pPr>
              <a:endParaRPr/>
            </a:p>
          </p:txBody>
        </p:sp>
      </p:grpSp>
      <p:grpSp>
        <p:nvGrpSpPr>
          <p:cNvPr id="9" name="Group 9">
            <a:extLst>
              <a:ext uri="{FF2B5EF4-FFF2-40B4-BE49-F238E27FC236}">
                <a16:creationId xmlns:a16="http://schemas.microsoft.com/office/drawing/2014/main" id="{A94FB545-7F15-E62F-02FE-2998FB1CA87B}"/>
              </a:ext>
            </a:extLst>
          </p:cNvPr>
          <p:cNvGrpSpPr>
            <a:grpSpLocks noGrp="1" noUngrp="1" noRot="1" noMove="1" noResize="1"/>
          </p:cNvGrpSpPr>
          <p:nvPr/>
        </p:nvGrpSpPr>
        <p:grpSpPr>
          <a:xfrm>
            <a:off x="-5415986" y="-9732551"/>
            <a:ext cx="15957738" cy="11698163"/>
            <a:chOff x="0" y="0"/>
            <a:chExt cx="1023422" cy="750241"/>
          </a:xfrm>
        </p:grpSpPr>
        <p:sp>
          <p:nvSpPr>
            <p:cNvPr id="10" name="Freeform 10">
              <a:extLst>
                <a:ext uri="{FF2B5EF4-FFF2-40B4-BE49-F238E27FC236}">
                  <a16:creationId xmlns:a16="http://schemas.microsoft.com/office/drawing/2014/main" id="{E5294FF5-30ED-E480-F027-DF3EF69814CC}"/>
                </a:ext>
              </a:extLst>
            </p:cNvPr>
            <p:cNvSpPr>
              <a:spLocks noGrp="1" noRot="1" noMove="1" noResize="1" noEditPoints="1" noAdjustHandles="1" noChangeArrowheads="1" noChangeShapeType="1"/>
            </p:cNvSpPr>
            <p:nvPr/>
          </p:nvSpPr>
          <p:spPr>
            <a:xfrm>
              <a:off x="0" y="0"/>
              <a:ext cx="1023422" cy="750241"/>
            </a:xfrm>
            <a:custGeom>
              <a:avLst/>
              <a:gdLst/>
              <a:ahLst/>
              <a:cxnLst/>
              <a:rect l="l" t="t" r="r" b="b"/>
              <a:pathLst>
                <a:path w="1023422" h="750241">
                  <a:moveTo>
                    <a:pt x="1023422" y="375121"/>
                  </a:moveTo>
                  <a:lnTo>
                    <a:pt x="820222" y="750241"/>
                  </a:lnTo>
                  <a:lnTo>
                    <a:pt x="203200" y="750241"/>
                  </a:lnTo>
                  <a:lnTo>
                    <a:pt x="0" y="375121"/>
                  </a:lnTo>
                  <a:lnTo>
                    <a:pt x="203200" y="0"/>
                  </a:lnTo>
                  <a:lnTo>
                    <a:pt x="820222" y="0"/>
                  </a:lnTo>
                  <a:lnTo>
                    <a:pt x="1023422" y="375121"/>
                  </a:lnTo>
                  <a:close/>
                </a:path>
              </a:pathLst>
            </a:custGeom>
            <a:solidFill>
              <a:srgbClr val="044C34"/>
            </a:solidFill>
          </p:spPr>
          <p:txBody>
            <a:bodyPr/>
            <a:lstStyle/>
            <a:p>
              <a:endParaRPr lang="en-GB"/>
            </a:p>
          </p:txBody>
        </p:sp>
        <p:sp>
          <p:nvSpPr>
            <p:cNvPr id="11" name="TextBox 11">
              <a:extLst>
                <a:ext uri="{FF2B5EF4-FFF2-40B4-BE49-F238E27FC236}">
                  <a16:creationId xmlns:a16="http://schemas.microsoft.com/office/drawing/2014/main" id="{26AF0CFA-4C93-5A7D-806C-7117D477EA38}"/>
                </a:ext>
              </a:extLst>
            </p:cNvPr>
            <p:cNvSpPr txBox="1">
              <a:spLocks noGrp="1" noRot="1" noMove="1" noResize="1" noEditPoints="1" noAdjustHandles="1" noChangeArrowheads="1" noChangeShapeType="1"/>
            </p:cNvSpPr>
            <p:nvPr/>
          </p:nvSpPr>
          <p:spPr>
            <a:xfrm>
              <a:off x="114300" y="-28575"/>
              <a:ext cx="794822" cy="778816"/>
            </a:xfrm>
            <a:prstGeom prst="rect">
              <a:avLst/>
            </a:prstGeom>
          </p:spPr>
          <p:txBody>
            <a:bodyPr lIns="50800" tIns="50800" rIns="50800" bIns="50800" rtlCol="0" anchor="ctr"/>
            <a:lstStyle/>
            <a:p>
              <a:pPr algn="ctr">
                <a:lnSpc>
                  <a:spcPts val="1960"/>
                </a:lnSpc>
              </a:pPr>
              <a:endParaRPr/>
            </a:p>
          </p:txBody>
        </p:sp>
      </p:grpSp>
      <p:grpSp>
        <p:nvGrpSpPr>
          <p:cNvPr id="27" name="Group 27">
            <a:extLst>
              <a:ext uri="{FF2B5EF4-FFF2-40B4-BE49-F238E27FC236}">
                <a16:creationId xmlns:a16="http://schemas.microsoft.com/office/drawing/2014/main" id="{44CDBB90-A180-E8AF-1161-E516C40D33C7}"/>
              </a:ext>
            </a:extLst>
          </p:cNvPr>
          <p:cNvGrpSpPr/>
          <p:nvPr/>
        </p:nvGrpSpPr>
        <p:grpSpPr>
          <a:xfrm>
            <a:off x="14171102" y="314158"/>
            <a:ext cx="3747370" cy="1651454"/>
            <a:chOff x="0" y="0"/>
            <a:chExt cx="4996493" cy="2201939"/>
          </a:xfrm>
        </p:grpSpPr>
        <p:sp>
          <p:nvSpPr>
            <p:cNvPr id="28" name="Freeform 28">
              <a:extLst>
                <a:ext uri="{FF2B5EF4-FFF2-40B4-BE49-F238E27FC236}">
                  <a16:creationId xmlns:a16="http://schemas.microsoft.com/office/drawing/2014/main" id="{91BA31CD-A55D-CEFB-9695-58D4AFB6C5EA}"/>
                </a:ext>
              </a:extLst>
            </p:cNvPr>
            <p:cNvSpPr>
              <a:spLocks noGrp="1" noRot="1" noMove="1" noResize="1" noEditPoints="1" noAdjustHandles="1" noChangeArrowheads="1" noChangeShapeType="1"/>
            </p:cNvSpPr>
            <p:nvPr/>
          </p:nvSpPr>
          <p:spPr>
            <a:xfrm>
              <a:off x="0" y="0"/>
              <a:ext cx="2387817" cy="2201939"/>
            </a:xfrm>
            <a:custGeom>
              <a:avLst/>
              <a:gdLst/>
              <a:ahLst/>
              <a:cxnLst/>
              <a:rect l="l" t="t" r="r" b="b"/>
              <a:pathLst>
                <a:path w="2387817" h="2201939">
                  <a:moveTo>
                    <a:pt x="0" y="0"/>
                  </a:moveTo>
                  <a:lnTo>
                    <a:pt x="2387817" y="0"/>
                  </a:lnTo>
                  <a:lnTo>
                    <a:pt x="2387817" y="2201939"/>
                  </a:lnTo>
                  <a:lnTo>
                    <a:pt x="0" y="2201939"/>
                  </a:lnTo>
                  <a:lnTo>
                    <a:pt x="0" y="0"/>
                  </a:lnTo>
                  <a:close/>
                </a:path>
              </a:pathLst>
            </a:custGeom>
            <a:blipFill>
              <a:blip r:embed="rId4"/>
              <a:stretch>
                <a:fillRect/>
              </a:stretch>
            </a:blipFill>
          </p:spPr>
          <p:txBody>
            <a:bodyPr/>
            <a:lstStyle/>
            <a:p>
              <a:endParaRPr lang="en-GB"/>
            </a:p>
          </p:txBody>
        </p:sp>
        <p:sp>
          <p:nvSpPr>
            <p:cNvPr id="29" name="TextBox 29">
              <a:extLst>
                <a:ext uri="{FF2B5EF4-FFF2-40B4-BE49-F238E27FC236}">
                  <a16:creationId xmlns:a16="http://schemas.microsoft.com/office/drawing/2014/main" id="{E9B20EC7-F883-B256-DF34-283F897B9351}"/>
                </a:ext>
              </a:extLst>
            </p:cNvPr>
            <p:cNvSpPr txBox="1"/>
            <p:nvPr/>
          </p:nvSpPr>
          <p:spPr>
            <a:xfrm>
              <a:off x="2277947" y="747619"/>
              <a:ext cx="2718546" cy="981261"/>
            </a:xfrm>
            <a:prstGeom prst="rect">
              <a:avLst/>
            </a:prstGeom>
          </p:spPr>
          <p:txBody>
            <a:bodyPr lIns="0" tIns="0" rIns="0" bIns="0" rtlCol="0" anchor="t">
              <a:spAutoFit/>
            </a:bodyPr>
            <a:lstStyle/>
            <a:p>
              <a:pPr algn="ctr">
                <a:lnSpc>
                  <a:spcPts val="6182"/>
                </a:lnSpc>
              </a:pPr>
              <a:r>
                <a:rPr lang="en-US" sz="4416" dirty="0">
                  <a:solidFill>
                    <a:srgbClr val="060705"/>
                  </a:solidFill>
                  <a:latin typeface="Century Gothic Paneuropean"/>
                  <a:ea typeface="Century Gothic Paneuropean"/>
                  <a:cs typeface="Century Gothic Paneuropean"/>
                  <a:sym typeface="Century Gothic Paneuropean"/>
                </a:rPr>
                <a:t>Wessex</a:t>
              </a:r>
            </a:p>
          </p:txBody>
        </p:sp>
        <p:sp>
          <p:nvSpPr>
            <p:cNvPr id="30" name="TextBox 30">
              <a:extLst>
                <a:ext uri="{FF2B5EF4-FFF2-40B4-BE49-F238E27FC236}">
                  <a16:creationId xmlns:a16="http://schemas.microsoft.com/office/drawing/2014/main" id="{ACCD5287-B9A8-D93E-A378-9DC4EEE91D9B}"/>
                </a:ext>
              </a:extLst>
            </p:cNvPr>
            <p:cNvSpPr txBox="1"/>
            <p:nvPr/>
          </p:nvSpPr>
          <p:spPr>
            <a:xfrm>
              <a:off x="1590493" y="1596341"/>
              <a:ext cx="3406000" cy="605598"/>
            </a:xfrm>
            <a:prstGeom prst="rect">
              <a:avLst/>
            </a:prstGeom>
          </p:spPr>
          <p:txBody>
            <a:bodyPr lIns="0" tIns="0" rIns="0" bIns="0" rtlCol="0" anchor="t">
              <a:spAutoFit/>
            </a:bodyPr>
            <a:lstStyle/>
            <a:p>
              <a:pPr algn="ctr">
                <a:lnSpc>
                  <a:spcPts val="3827"/>
                </a:lnSpc>
                <a:spcBef>
                  <a:spcPct val="0"/>
                </a:spcBef>
              </a:pPr>
              <a:r>
                <a:rPr lang="en-US" sz="2733">
                  <a:solidFill>
                    <a:srgbClr val="060705"/>
                  </a:solidFill>
                  <a:latin typeface="Century Gothic Paneuropean"/>
                  <a:ea typeface="Century Gothic Paneuropean"/>
                  <a:cs typeface="Century Gothic Paneuropean"/>
                  <a:sym typeface="Century Gothic Paneuropean"/>
                </a:rPr>
                <a:t>Primary School</a:t>
              </a:r>
            </a:p>
          </p:txBody>
        </p:sp>
      </p:grpSp>
      <p:sp>
        <p:nvSpPr>
          <p:cNvPr id="39" name="TextBox 39">
            <a:extLst>
              <a:ext uri="{FF2B5EF4-FFF2-40B4-BE49-F238E27FC236}">
                <a16:creationId xmlns:a16="http://schemas.microsoft.com/office/drawing/2014/main" id="{44F291C1-DF22-BECE-7906-584520BCCF0A}"/>
              </a:ext>
            </a:extLst>
          </p:cNvPr>
          <p:cNvSpPr txBox="1"/>
          <p:nvPr/>
        </p:nvSpPr>
        <p:spPr>
          <a:xfrm>
            <a:off x="3733800" y="477290"/>
            <a:ext cx="3665872" cy="1009615"/>
          </a:xfrm>
          <a:prstGeom prst="rect">
            <a:avLst/>
          </a:prstGeom>
        </p:spPr>
        <p:txBody>
          <a:bodyPr wrap="square" lIns="0" tIns="0" rIns="0" bIns="0" rtlCol="0" anchor="t">
            <a:spAutoFit/>
          </a:bodyPr>
          <a:lstStyle/>
          <a:p>
            <a:pPr algn="ctr">
              <a:lnSpc>
                <a:spcPts val="8399"/>
              </a:lnSpc>
            </a:pPr>
            <a:r>
              <a:rPr lang="en-US" sz="5999" b="1" dirty="0">
                <a:solidFill>
                  <a:srgbClr val="FFFFFF"/>
                </a:solidFill>
                <a:latin typeface="Century Gothic Paneuropean Bold"/>
                <a:ea typeface="Century Gothic Paneuropean Bold"/>
                <a:cs typeface="Century Gothic Paneuropean Bold"/>
                <a:sym typeface="Century Gothic Paneuropean Bold"/>
              </a:rPr>
              <a:t>Timetable</a:t>
            </a:r>
          </a:p>
        </p:txBody>
      </p:sp>
      <p:sp>
        <p:nvSpPr>
          <p:cNvPr id="16" name="Content Placeholder 11">
            <a:extLst>
              <a:ext uri="{FF2B5EF4-FFF2-40B4-BE49-F238E27FC236}">
                <a16:creationId xmlns:a16="http://schemas.microsoft.com/office/drawing/2014/main" id="{3615AB53-2CC2-167C-4EF2-A8BF5CDB0C10}"/>
              </a:ext>
            </a:extLst>
          </p:cNvPr>
          <p:cNvSpPr txBox="1">
            <a:spLocks noGrp="1"/>
          </p:cNvSpPr>
          <p:nvPr>
            <p:ph idx="1"/>
          </p:nvPr>
        </p:nvSpPr>
        <p:spPr>
          <a:xfrm>
            <a:off x="471714" y="2411169"/>
            <a:ext cx="13310207" cy="6814173"/>
          </a:xfrm>
          <a:prstGeom prst="rect">
            <a:avLst/>
          </a:prstGeom>
          <a:noFill/>
        </p:spPr>
        <p:txBody>
          <a:bodyPr wrap="square">
            <a:spAutoFit/>
          </a:bodyPr>
          <a:lstStyle/>
          <a:p>
            <a:r>
              <a:rPr lang="en-GB" sz="2400" dirty="0">
                <a:latin typeface="Century Gothic" panose="020B0502020202020204" pitchFamily="34" charset="0"/>
              </a:rPr>
              <a:t>Soft Start/Morning Work</a:t>
            </a:r>
          </a:p>
          <a:p>
            <a:r>
              <a:rPr lang="en-GB" sz="2400" dirty="0">
                <a:latin typeface="Century Gothic" panose="020B0502020202020204" pitchFamily="34" charset="0"/>
              </a:rPr>
              <a:t>Whole class phonics</a:t>
            </a:r>
          </a:p>
          <a:p>
            <a:r>
              <a:rPr lang="en-GB" sz="2400" dirty="0">
                <a:latin typeface="Century Gothic" panose="020B0502020202020204" pitchFamily="34" charset="0"/>
              </a:rPr>
              <a:t>Continuous Provision</a:t>
            </a:r>
          </a:p>
          <a:p>
            <a:r>
              <a:rPr lang="en-GB" sz="2400" dirty="0">
                <a:latin typeface="Century Gothic" panose="020B0502020202020204" pitchFamily="34" charset="0"/>
              </a:rPr>
              <a:t>Phonics and letter formation in small groups</a:t>
            </a:r>
          </a:p>
          <a:p>
            <a:r>
              <a:rPr lang="en-GB" sz="2400" dirty="0">
                <a:latin typeface="Century Gothic" panose="020B0502020202020204" pitchFamily="34" charset="0"/>
              </a:rPr>
              <a:t>Snack</a:t>
            </a:r>
          </a:p>
          <a:p>
            <a:r>
              <a:rPr lang="en-GB" sz="2400" dirty="0">
                <a:latin typeface="Century Gothic" panose="020B0502020202020204" pitchFamily="34" charset="0"/>
              </a:rPr>
              <a:t>Maths Mastery</a:t>
            </a:r>
          </a:p>
          <a:p>
            <a:r>
              <a:rPr lang="en-GB" sz="2400" dirty="0">
                <a:latin typeface="Century Gothic" panose="020B0502020202020204" pitchFamily="34" charset="0"/>
              </a:rPr>
              <a:t>Talk Through Stories</a:t>
            </a:r>
          </a:p>
          <a:p>
            <a:r>
              <a:rPr lang="en-GB" sz="2400" dirty="0">
                <a:latin typeface="Century Gothic" panose="020B0502020202020204" pitchFamily="34" charset="0"/>
              </a:rPr>
              <a:t>Lunch</a:t>
            </a:r>
          </a:p>
          <a:p>
            <a:r>
              <a:rPr lang="en-GB" sz="2400" dirty="0">
                <a:latin typeface="Century Gothic" panose="020B0502020202020204" pitchFamily="34" charset="0"/>
              </a:rPr>
              <a:t>Topic</a:t>
            </a:r>
          </a:p>
          <a:p>
            <a:r>
              <a:rPr lang="en-GB" sz="2400" dirty="0">
                <a:latin typeface="Century Gothic" panose="020B0502020202020204" pitchFamily="34" charset="0"/>
              </a:rPr>
              <a:t>Daily Mile</a:t>
            </a:r>
          </a:p>
          <a:p>
            <a:r>
              <a:rPr lang="en-GB" sz="2400" dirty="0">
                <a:latin typeface="Century Gothic" panose="020B0502020202020204" pitchFamily="34" charset="0"/>
              </a:rPr>
              <a:t>Continuous Provision/Targeted group work/PE</a:t>
            </a:r>
          </a:p>
          <a:p>
            <a:r>
              <a:rPr lang="en-GB" sz="2400" dirty="0">
                <a:latin typeface="Century Gothic" panose="020B0502020202020204" pitchFamily="34" charset="0"/>
              </a:rPr>
              <a:t>Vocabulary</a:t>
            </a:r>
          </a:p>
          <a:p>
            <a:r>
              <a:rPr lang="en-GB" sz="2400" dirty="0">
                <a:latin typeface="Century Gothic" panose="020B0502020202020204" pitchFamily="34" charset="0"/>
              </a:rPr>
              <a:t>Daily singing and story telling</a:t>
            </a:r>
          </a:p>
          <a:p>
            <a:endParaRPr lang="en-GB" sz="2400" dirty="0">
              <a:latin typeface="Century Gothic" panose="020B0502020202020204" pitchFamily="34" charset="0"/>
            </a:endParaRPr>
          </a:p>
          <a:p>
            <a:pPr algn="ctr"/>
            <a:endParaRPr lang="en-GB" b="1" dirty="0">
              <a:latin typeface="Century Gothic" panose="020B0502020202020204" pitchFamily="34" charset="0"/>
            </a:endParaRPr>
          </a:p>
        </p:txBody>
      </p:sp>
    </p:spTree>
    <p:extLst>
      <p:ext uri="{BB962C8B-B14F-4D97-AF65-F5344CB8AC3E}">
        <p14:creationId xmlns:p14="http://schemas.microsoft.com/office/powerpoint/2010/main" val="2663330364"/>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CD61A-4E2E-8743-1AE8-757B8E9885E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1C1C495-AFD7-8D21-C00E-57D35F85F128}"/>
              </a:ext>
            </a:extLst>
          </p:cNvPr>
          <p:cNvGrpSpPr>
            <a:grpSpLocks noGrp="1" noUngrp="1" noRot="1" noMove="1" noResize="1"/>
          </p:cNvGrpSpPr>
          <p:nvPr/>
        </p:nvGrpSpPr>
        <p:grpSpPr>
          <a:xfrm>
            <a:off x="-1406243" y="8309196"/>
            <a:ext cx="19694243" cy="3086100"/>
            <a:chOff x="0" y="0"/>
            <a:chExt cx="5186961" cy="812800"/>
          </a:xfrm>
        </p:grpSpPr>
        <p:sp>
          <p:nvSpPr>
            <p:cNvPr id="3" name="Freeform 3">
              <a:extLst>
                <a:ext uri="{FF2B5EF4-FFF2-40B4-BE49-F238E27FC236}">
                  <a16:creationId xmlns:a16="http://schemas.microsoft.com/office/drawing/2014/main" id="{3F3539C0-0C30-A5B0-0246-81BAC2339B6E}"/>
                </a:ext>
              </a:extLst>
            </p:cNvPr>
            <p:cNvSpPr>
              <a:spLocks noGrp="1" noRot="1" noMove="1" noResize="1" noEditPoints="1" noAdjustHandles="1" noChangeArrowheads="1" noChangeShapeType="1"/>
            </p:cNvSpPr>
            <p:nvPr/>
          </p:nvSpPr>
          <p:spPr>
            <a:xfrm>
              <a:off x="0" y="0"/>
              <a:ext cx="5186961" cy="812800"/>
            </a:xfrm>
            <a:custGeom>
              <a:avLst/>
              <a:gdLst/>
              <a:ahLst/>
              <a:cxnLst/>
              <a:rect l="l" t="t" r="r" b="b"/>
              <a:pathLst>
                <a:path w="5186961" h="812800">
                  <a:moveTo>
                    <a:pt x="0" y="0"/>
                  </a:moveTo>
                  <a:lnTo>
                    <a:pt x="5186961" y="0"/>
                  </a:lnTo>
                  <a:lnTo>
                    <a:pt x="5186961" y="812800"/>
                  </a:lnTo>
                  <a:lnTo>
                    <a:pt x="0" y="812800"/>
                  </a:lnTo>
                  <a:close/>
                </a:path>
              </a:pathLst>
            </a:custGeom>
            <a:solidFill>
              <a:srgbClr val="044C34"/>
            </a:solidFill>
          </p:spPr>
          <p:txBody>
            <a:bodyPr/>
            <a:lstStyle/>
            <a:p>
              <a:endParaRPr lang="en-GB"/>
            </a:p>
          </p:txBody>
        </p:sp>
        <p:sp>
          <p:nvSpPr>
            <p:cNvPr id="4" name="TextBox 4">
              <a:extLst>
                <a:ext uri="{FF2B5EF4-FFF2-40B4-BE49-F238E27FC236}">
                  <a16:creationId xmlns:a16="http://schemas.microsoft.com/office/drawing/2014/main" id="{1EC4DCD6-6139-AC9B-27A8-108CE8F2E901}"/>
                </a:ext>
              </a:extLst>
            </p:cNvPr>
            <p:cNvSpPr txBox="1">
              <a:spLocks noGrp="1" noRot="1" noMove="1" noResize="1" noEditPoints="1" noAdjustHandles="1" noChangeArrowheads="1" noChangeShapeType="1"/>
            </p:cNvSpPr>
            <p:nvPr/>
          </p:nvSpPr>
          <p:spPr>
            <a:xfrm>
              <a:off x="0" y="-28575"/>
              <a:ext cx="5186961" cy="841375"/>
            </a:xfrm>
            <a:prstGeom prst="rect">
              <a:avLst/>
            </a:prstGeom>
          </p:spPr>
          <p:txBody>
            <a:bodyPr lIns="50800" tIns="50800" rIns="50800" bIns="50800" rtlCol="0" anchor="ctr"/>
            <a:lstStyle/>
            <a:p>
              <a:pPr algn="ctr">
                <a:lnSpc>
                  <a:spcPts val="1960"/>
                </a:lnSpc>
              </a:pPr>
              <a:endParaRPr/>
            </a:p>
          </p:txBody>
        </p:sp>
      </p:grpSp>
      <p:sp>
        <p:nvSpPr>
          <p:cNvPr id="5" name="Freeform 5">
            <a:extLst>
              <a:ext uri="{FF2B5EF4-FFF2-40B4-BE49-F238E27FC236}">
                <a16:creationId xmlns:a16="http://schemas.microsoft.com/office/drawing/2014/main" id="{9268C156-5ECA-E108-412A-644958F4EF06}"/>
              </a:ext>
            </a:extLst>
          </p:cNvPr>
          <p:cNvSpPr>
            <a:spLocks noGrp="1" noRot="1" noMove="1" noResize="1" noEditPoints="1" noAdjustHandles="1" noChangeArrowheads="1" noChangeShapeType="1"/>
          </p:cNvSpPr>
          <p:nvPr/>
        </p:nvSpPr>
        <p:spPr>
          <a:xfrm>
            <a:off x="122207" y="8423496"/>
            <a:ext cx="7689572" cy="1730154"/>
          </a:xfrm>
          <a:custGeom>
            <a:avLst/>
            <a:gdLst/>
            <a:ahLst/>
            <a:cxnLst/>
            <a:rect l="l" t="t" r="r" b="b"/>
            <a:pathLst>
              <a:path w="7689572" h="1730154">
                <a:moveTo>
                  <a:pt x="0" y="0"/>
                </a:moveTo>
                <a:lnTo>
                  <a:pt x="7689572" y="0"/>
                </a:lnTo>
                <a:lnTo>
                  <a:pt x="7689572" y="1730154"/>
                </a:lnTo>
                <a:lnTo>
                  <a:pt x="0" y="1730154"/>
                </a:lnTo>
                <a:lnTo>
                  <a:pt x="0" y="0"/>
                </a:lnTo>
                <a:close/>
              </a:path>
            </a:pathLst>
          </a:custGeom>
          <a:blipFill>
            <a:blip r:embed="rId3"/>
            <a:stretch>
              <a:fillRect/>
            </a:stretch>
          </a:blipFill>
        </p:spPr>
        <p:txBody>
          <a:bodyPr/>
          <a:lstStyle/>
          <a:p>
            <a:endParaRPr lang="en-GB"/>
          </a:p>
        </p:txBody>
      </p:sp>
      <p:grpSp>
        <p:nvGrpSpPr>
          <p:cNvPr id="6" name="Group 6">
            <a:extLst>
              <a:ext uri="{FF2B5EF4-FFF2-40B4-BE49-F238E27FC236}">
                <a16:creationId xmlns:a16="http://schemas.microsoft.com/office/drawing/2014/main" id="{90F15D65-331D-D431-E668-443E8D9D284E}"/>
              </a:ext>
            </a:extLst>
          </p:cNvPr>
          <p:cNvGrpSpPr>
            <a:grpSpLocks noGrp="1" noUngrp="1" noRot="1" noMove="1" noResize="1"/>
          </p:cNvGrpSpPr>
          <p:nvPr/>
        </p:nvGrpSpPr>
        <p:grpSpPr>
          <a:xfrm>
            <a:off x="15549634" y="2641090"/>
            <a:ext cx="12673614" cy="11698163"/>
            <a:chOff x="0" y="0"/>
            <a:chExt cx="812800" cy="750241"/>
          </a:xfrm>
        </p:grpSpPr>
        <p:sp>
          <p:nvSpPr>
            <p:cNvPr id="7" name="Freeform 7">
              <a:extLst>
                <a:ext uri="{FF2B5EF4-FFF2-40B4-BE49-F238E27FC236}">
                  <a16:creationId xmlns:a16="http://schemas.microsoft.com/office/drawing/2014/main" id="{B7868A79-E760-8B66-119C-8F0F5F60389D}"/>
                </a:ext>
              </a:extLst>
            </p:cNvPr>
            <p:cNvSpPr>
              <a:spLocks noGrp="1" noRot="1" noMove="1" noResize="1" noEditPoints="1" noAdjustHandles="1" noChangeArrowheads="1" noChangeShapeType="1"/>
            </p:cNvSpPr>
            <p:nvPr/>
          </p:nvSpPr>
          <p:spPr>
            <a:xfrm>
              <a:off x="0" y="0"/>
              <a:ext cx="812800" cy="750241"/>
            </a:xfrm>
            <a:custGeom>
              <a:avLst/>
              <a:gdLst/>
              <a:ahLst/>
              <a:cxnLst/>
              <a:rect l="l" t="t" r="r" b="b"/>
              <a:pathLst>
                <a:path w="812800" h="750241">
                  <a:moveTo>
                    <a:pt x="812800" y="375121"/>
                  </a:moveTo>
                  <a:lnTo>
                    <a:pt x="609600" y="750241"/>
                  </a:lnTo>
                  <a:lnTo>
                    <a:pt x="203200" y="750241"/>
                  </a:lnTo>
                  <a:lnTo>
                    <a:pt x="0" y="375121"/>
                  </a:lnTo>
                  <a:lnTo>
                    <a:pt x="203200" y="0"/>
                  </a:lnTo>
                  <a:lnTo>
                    <a:pt x="609600" y="0"/>
                  </a:lnTo>
                  <a:lnTo>
                    <a:pt x="812800" y="375121"/>
                  </a:lnTo>
                  <a:close/>
                </a:path>
              </a:pathLst>
            </a:custGeom>
            <a:solidFill>
              <a:srgbClr val="044C34"/>
            </a:solidFill>
          </p:spPr>
          <p:txBody>
            <a:bodyPr/>
            <a:lstStyle/>
            <a:p>
              <a:endParaRPr lang="en-GB"/>
            </a:p>
          </p:txBody>
        </p:sp>
        <p:sp>
          <p:nvSpPr>
            <p:cNvPr id="8" name="TextBox 8">
              <a:extLst>
                <a:ext uri="{FF2B5EF4-FFF2-40B4-BE49-F238E27FC236}">
                  <a16:creationId xmlns:a16="http://schemas.microsoft.com/office/drawing/2014/main" id="{7A6EE6F9-87E3-B0DB-DF38-7F7C273AB696}"/>
                </a:ext>
              </a:extLst>
            </p:cNvPr>
            <p:cNvSpPr txBox="1">
              <a:spLocks noGrp="1" noRot="1" noMove="1" noResize="1" noEditPoints="1" noAdjustHandles="1" noChangeArrowheads="1" noChangeShapeType="1"/>
            </p:cNvSpPr>
            <p:nvPr/>
          </p:nvSpPr>
          <p:spPr>
            <a:xfrm>
              <a:off x="114300" y="-28575"/>
              <a:ext cx="584200" cy="778816"/>
            </a:xfrm>
            <a:prstGeom prst="rect">
              <a:avLst/>
            </a:prstGeom>
          </p:spPr>
          <p:txBody>
            <a:bodyPr lIns="50800" tIns="50800" rIns="50800" bIns="50800" rtlCol="0" anchor="ctr"/>
            <a:lstStyle/>
            <a:p>
              <a:pPr algn="ctr">
                <a:lnSpc>
                  <a:spcPts val="1960"/>
                </a:lnSpc>
              </a:pPr>
              <a:endParaRPr/>
            </a:p>
          </p:txBody>
        </p:sp>
      </p:grpSp>
      <p:grpSp>
        <p:nvGrpSpPr>
          <p:cNvPr id="9" name="Group 9">
            <a:extLst>
              <a:ext uri="{FF2B5EF4-FFF2-40B4-BE49-F238E27FC236}">
                <a16:creationId xmlns:a16="http://schemas.microsoft.com/office/drawing/2014/main" id="{11A1F8F7-41EF-C6CD-4894-550FEAA22F31}"/>
              </a:ext>
            </a:extLst>
          </p:cNvPr>
          <p:cNvGrpSpPr>
            <a:grpSpLocks noGrp="1" noUngrp="1" noRot="1" noMove="1" noResize="1"/>
          </p:cNvGrpSpPr>
          <p:nvPr/>
        </p:nvGrpSpPr>
        <p:grpSpPr>
          <a:xfrm>
            <a:off x="-5415986" y="-9732551"/>
            <a:ext cx="15957738" cy="11698163"/>
            <a:chOff x="0" y="0"/>
            <a:chExt cx="1023422" cy="750241"/>
          </a:xfrm>
        </p:grpSpPr>
        <p:sp>
          <p:nvSpPr>
            <p:cNvPr id="10" name="Freeform 10">
              <a:extLst>
                <a:ext uri="{FF2B5EF4-FFF2-40B4-BE49-F238E27FC236}">
                  <a16:creationId xmlns:a16="http://schemas.microsoft.com/office/drawing/2014/main" id="{0E4ACFBA-8C21-1D3A-018B-57FE2A7B1C34}"/>
                </a:ext>
              </a:extLst>
            </p:cNvPr>
            <p:cNvSpPr>
              <a:spLocks noGrp="1" noRot="1" noMove="1" noResize="1" noEditPoints="1" noAdjustHandles="1" noChangeArrowheads="1" noChangeShapeType="1"/>
            </p:cNvSpPr>
            <p:nvPr/>
          </p:nvSpPr>
          <p:spPr>
            <a:xfrm>
              <a:off x="0" y="0"/>
              <a:ext cx="1023422" cy="750241"/>
            </a:xfrm>
            <a:custGeom>
              <a:avLst/>
              <a:gdLst/>
              <a:ahLst/>
              <a:cxnLst/>
              <a:rect l="l" t="t" r="r" b="b"/>
              <a:pathLst>
                <a:path w="1023422" h="750241">
                  <a:moveTo>
                    <a:pt x="1023422" y="375121"/>
                  </a:moveTo>
                  <a:lnTo>
                    <a:pt x="820222" y="750241"/>
                  </a:lnTo>
                  <a:lnTo>
                    <a:pt x="203200" y="750241"/>
                  </a:lnTo>
                  <a:lnTo>
                    <a:pt x="0" y="375121"/>
                  </a:lnTo>
                  <a:lnTo>
                    <a:pt x="203200" y="0"/>
                  </a:lnTo>
                  <a:lnTo>
                    <a:pt x="820222" y="0"/>
                  </a:lnTo>
                  <a:lnTo>
                    <a:pt x="1023422" y="375121"/>
                  </a:lnTo>
                  <a:close/>
                </a:path>
              </a:pathLst>
            </a:custGeom>
            <a:solidFill>
              <a:srgbClr val="044C34"/>
            </a:solidFill>
          </p:spPr>
          <p:txBody>
            <a:bodyPr/>
            <a:lstStyle/>
            <a:p>
              <a:endParaRPr lang="en-GB"/>
            </a:p>
          </p:txBody>
        </p:sp>
        <p:sp>
          <p:nvSpPr>
            <p:cNvPr id="11" name="TextBox 11">
              <a:extLst>
                <a:ext uri="{FF2B5EF4-FFF2-40B4-BE49-F238E27FC236}">
                  <a16:creationId xmlns:a16="http://schemas.microsoft.com/office/drawing/2014/main" id="{6B0B8D65-6618-2326-647F-94BA2B4E7750}"/>
                </a:ext>
              </a:extLst>
            </p:cNvPr>
            <p:cNvSpPr txBox="1">
              <a:spLocks noGrp="1" noRot="1" noMove="1" noResize="1" noEditPoints="1" noAdjustHandles="1" noChangeArrowheads="1" noChangeShapeType="1"/>
            </p:cNvSpPr>
            <p:nvPr/>
          </p:nvSpPr>
          <p:spPr>
            <a:xfrm>
              <a:off x="114300" y="-28575"/>
              <a:ext cx="794822" cy="778816"/>
            </a:xfrm>
            <a:prstGeom prst="rect">
              <a:avLst/>
            </a:prstGeom>
          </p:spPr>
          <p:txBody>
            <a:bodyPr lIns="50800" tIns="50800" rIns="50800" bIns="50800" rtlCol="0" anchor="ctr"/>
            <a:lstStyle/>
            <a:p>
              <a:pPr algn="ctr">
                <a:lnSpc>
                  <a:spcPts val="1960"/>
                </a:lnSpc>
              </a:pPr>
              <a:endParaRPr/>
            </a:p>
          </p:txBody>
        </p:sp>
      </p:grpSp>
      <p:grpSp>
        <p:nvGrpSpPr>
          <p:cNvPr id="27" name="Group 27">
            <a:extLst>
              <a:ext uri="{FF2B5EF4-FFF2-40B4-BE49-F238E27FC236}">
                <a16:creationId xmlns:a16="http://schemas.microsoft.com/office/drawing/2014/main" id="{6EFA4562-5CC5-1FB9-4D0A-BC3360503BD6}"/>
              </a:ext>
            </a:extLst>
          </p:cNvPr>
          <p:cNvGrpSpPr/>
          <p:nvPr/>
        </p:nvGrpSpPr>
        <p:grpSpPr>
          <a:xfrm>
            <a:off x="14171102" y="314158"/>
            <a:ext cx="3747370" cy="1651454"/>
            <a:chOff x="0" y="0"/>
            <a:chExt cx="4996493" cy="2201939"/>
          </a:xfrm>
        </p:grpSpPr>
        <p:sp>
          <p:nvSpPr>
            <p:cNvPr id="28" name="Freeform 28">
              <a:extLst>
                <a:ext uri="{FF2B5EF4-FFF2-40B4-BE49-F238E27FC236}">
                  <a16:creationId xmlns:a16="http://schemas.microsoft.com/office/drawing/2014/main" id="{A395DECC-7B59-28A8-18B0-75A125A52E68}"/>
                </a:ext>
              </a:extLst>
            </p:cNvPr>
            <p:cNvSpPr>
              <a:spLocks noGrp="1" noRot="1" noMove="1" noResize="1" noEditPoints="1" noAdjustHandles="1" noChangeArrowheads="1" noChangeShapeType="1"/>
            </p:cNvSpPr>
            <p:nvPr/>
          </p:nvSpPr>
          <p:spPr>
            <a:xfrm>
              <a:off x="0" y="0"/>
              <a:ext cx="2387817" cy="2201939"/>
            </a:xfrm>
            <a:custGeom>
              <a:avLst/>
              <a:gdLst/>
              <a:ahLst/>
              <a:cxnLst/>
              <a:rect l="l" t="t" r="r" b="b"/>
              <a:pathLst>
                <a:path w="2387817" h="2201939">
                  <a:moveTo>
                    <a:pt x="0" y="0"/>
                  </a:moveTo>
                  <a:lnTo>
                    <a:pt x="2387817" y="0"/>
                  </a:lnTo>
                  <a:lnTo>
                    <a:pt x="2387817" y="2201939"/>
                  </a:lnTo>
                  <a:lnTo>
                    <a:pt x="0" y="2201939"/>
                  </a:lnTo>
                  <a:lnTo>
                    <a:pt x="0" y="0"/>
                  </a:lnTo>
                  <a:close/>
                </a:path>
              </a:pathLst>
            </a:custGeom>
            <a:blipFill>
              <a:blip r:embed="rId4"/>
              <a:stretch>
                <a:fillRect/>
              </a:stretch>
            </a:blipFill>
          </p:spPr>
          <p:txBody>
            <a:bodyPr/>
            <a:lstStyle/>
            <a:p>
              <a:endParaRPr lang="en-GB"/>
            </a:p>
          </p:txBody>
        </p:sp>
        <p:sp>
          <p:nvSpPr>
            <p:cNvPr id="29" name="TextBox 29">
              <a:extLst>
                <a:ext uri="{FF2B5EF4-FFF2-40B4-BE49-F238E27FC236}">
                  <a16:creationId xmlns:a16="http://schemas.microsoft.com/office/drawing/2014/main" id="{C6A05527-FFF9-E2EA-E226-DB6312F78B8B}"/>
                </a:ext>
              </a:extLst>
            </p:cNvPr>
            <p:cNvSpPr txBox="1"/>
            <p:nvPr/>
          </p:nvSpPr>
          <p:spPr>
            <a:xfrm>
              <a:off x="2277947" y="747619"/>
              <a:ext cx="2718546" cy="981261"/>
            </a:xfrm>
            <a:prstGeom prst="rect">
              <a:avLst/>
            </a:prstGeom>
          </p:spPr>
          <p:txBody>
            <a:bodyPr lIns="0" tIns="0" rIns="0" bIns="0" rtlCol="0" anchor="t">
              <a:spAutoFit/>
            </a:bodyPr>
            <a:lstStyle/>
            <a:p>
              <a:pPr algn="ctr">
                <a:lnSpc>
                  <a:spcPts val="6182"/>
                </a:lnSpc>
              </a:pPr>
              <a:r>
                <a:rPr lang="en-US" sz="4416" dirty="0">
                  <a:solidFill>
                    <a:srgbClr val="060705"/>
                  </a:solidFill>
                  <a:latin typeface="Century Gothic Paneuropean"/>
                  <a:ea typeface="Century Gothic Paneuropean"/>
                  <a:cs typeface="Century Gothic Paneuropean"/>
                  <a:sym typeface="Century Gothic Paneuropean"/>
                </a:rPr>
                <a:t>Wessex</a:t>
              </a:r>
            </a:p>
          </p:txBody>
        </p:sp>
        <p:sp>
          <p:nvSpPr>
            <p:cNvPr id="30" name="TextBox 30">
              <a:extLst>
                <a:ext uri="{FF2B5EF4-FFF2-40B4-BE49-F238E27FC236}">
                  <a16:creationId xmlns:a16="http://schemas.microsoft.com/office/drawing/2014/main" id="{F01BF5E1-FB21-7EC7-94AE-0DCA3CFAA804}"/>
                </a:ext>
              </a:extLst>
            </p:cNvPr>
            <p:cNvSpPr txBox="1"/>
            <p:nvPr/>
          </p:nvSpPr>
          <p:spPr>
            <a:xfrm>
              <a:off x="1590493" y="1596341"/>
              <a:ext cx="3406000" cy="605598"/>
            </a:xfrm>
            <a:prstGeom prst="rect">
              <a:avLst/>
            </a:prstGeom>
          </p:spPr>
          <p:txBody>
            <a:bodyPr lIns="0" tIns="0" rIns="0" bIns="0" rtlCol="0" anchor="t">
              <a:spAutoFit/>
            </a:bodyPr>
            <a:lstStyle/>
            <a:p>
              <a:pPr algn="ctr">
                <a:lnSpc>
                  <a:spcPts val="3827"/>
                </a:lnSpc>
                <a:spcBef>
                  <a:spcPct val="0"/>
                </a:spcBef>
              </a:pPr>
              <a:r>
                <a:rPr lang="en-US" sz="2733">
                  <a:solidFill>
                    <a:srgbClr val="060705"/>
                  </a:solidFill>
                  <a:latin typeface="Century Gothic Paneuropean"/>
                  <a:ea typeface="Century Gothic Paneuropean"/>
                  <a:cs typeface="Century Gothic Paneuropean"/>
                  <a:sym typeface="Century Gothic Paneuropean"/>
                </a:rPr>
                <a:t>Primary School</a:t>
              </a:r>
            </a:p>
          </p:txBody>
        </p:sp>
      </p:grpSp>
      <p:sp>
        <p:nvSpPr>
          <p:cNvPr id="39" name="TextBox 39">
            <a:extLst>
              <a:ext uri="{FF2B5EF4-FFF2-40B4-BE49-F238E27FC236}">
                <a16:creationId xmlns:a16="http://schemas.microsoft.com/office/drawing/2014/main" id="{7A9D0ED4-EB52-E484-980A-5CBD73843D9E}"/>
              </a:ext>
            </a:extLst>
          </p:cNvPr>
          <p:cNvSpPr txBox="1"/>
          <p:nvPr/>
        </p:nvSpPr>
        <p:spPr>
          <a:xfrm>
            <a:off x="876495" y="446801"/>
            <a:ext cx="6713872" cy="1006238"/>
          </a:xfrm>
          <a:prstGeom prst="rect">
            <a:avLst/>
          </a:prstGeom>
        </p:spPr>
        <p:txBody>
          <a:bodyPr wrap="square" lIns="0" tIns="0" rIns="0" bIns="0" rtlCol="0" anchor="t">
            <a:spAutoFit/>
          </a:bodyPr>
          <a:lstStyle/>
          <a:p>
            <a:pPr algn="ctr">
              <a:lnSpc>
                <a:spcPts val="8399"/>
              </a:lnSpc>
            </a:pPr>
            <a:r>
              <a:rPr lang="en-US" sz="5999" b="1" dirty="0">
                <a:solidFill>
                  <a:srgbClr val="FFFFFF"/>
                </a:solidFill>
                <a:latin typeface="Century Gothic Paneuropean Bold"/>
                <a:ea typeface="Century Gothic Paneuropean Bold"/>
                <a:cs typeface="Century Gothic Paneuropean Bold"/>
                <a:sym typeface="Century Gothic Paneuropean Bold"/>
              </a:rPr>
              <a:t>Key Information</a:t>
            </a:r>
          </a:p>
        </p:txBody>
      </p:sp>
      <p:sp>
        <p:nvSpPr>
          <p:cNvPr id="12" name="TextBox 11">
            <a:extLst>
              <a:ext uri="{FF2B5EF4-FFF2-40B4-BE49-F238E27FC236}">
                <a16:creationId xmlns:a16="http://schemas.microsoft.com/office/drawing/2014/main" id="{2FAA73AC-2E45-D236-A23A-4895977C6E0E}"/>
              </a:ext>
            </a:extLst>
          </p:cNvPr>
          <p:cNvSpPr txBox="1"/>
          <p:nvPr/>
        </p:nvSpPr>
        <p:spPr>
          <a:xfrm>
            <a:off x="1151467" y="2505914"/>
            <a:ext cx="12877800" cy="5262979"/>
          </a:xfrm>
          <a:prstGeom prst="rect">
            <a:avLst/>
          </a:prstGeom>
          <a:noFill/>
        </p:spPr>
        <p:txBody>
          <a:bodyPr wrap="square" rtlCol="0">
            <a:spAutoFit/>
          </a:bodyPr>
          <a:lstStyle/>
          <a:p>
            <a:pPr marL="342900" indent="-342900">
              <a:buFont typeface="Arial" panose="020B0604020202020204" pitchFamily="34" charset="0"/>
              <a:buChar char="•"/>
            </a:pPr>
            <a:r>
              <a:rPr lang="en-GB" sz="2800" dirty="0">
                <a:latin typeface="Century Gothic" panose="020B0502020202020204" pitchFamily="34" charset="0"/>
              </a:rPr>
              <a:t>School book bags only with one keyring. Rucksacks are not permitted</a:t>
            </a:r>
          </a:p>
          <a:p>
            <a:pPr marL="342900" indent="-342900">
              <a:buFont typeface="Arial" panose="020B0604020202020204" pitchFamily="34" charset="0"/>
              <a:buChar char="•"/>
            </a:pPr>
            <a:r>
              <a:rPr lang="en-GB" sz="2800" dirty="0">
                <a:latin typeface="Century Gothic" panose="020B0502020202020204" pitchFamily="34" charset="0"/>
              </a:rPr>
              <a:t>Bring in a named water bottle daily. No screw lids</a:t>
            </a:r>
          </a:p>
          <a:p>
            <a:pPr marL="342900" indent="-342900">
              <a:buFont typeface="Arial" panose="020B0604020202020204" pitchFamily="34" charset="0"/>
              <a:buChar char="•"/>
            </a:pPr>
            <a:r>
              <a:rPr lang="en-GB" sz="2800" dirty="0">
                <a:latin typeface="Century Gothic" panose="020B0502020202020204" pitchFamily="34" charset="0"/>
              </a:rPr>
              <a:t>Shoes and trainers with Velcro or buckle fastening support independence</a:t>
            </a:r>
          </a:p>
          <a:p>
            <a:pPr marL="342900" indent="-342900">
              <a:buFont typeface="Arial" panose="020B0604020202020204" pitchFamily="34" charset="0"/>
              <a:buChar char="•"/>
            </a:pPr>
            <a:r>
              <a:rPr lang="en-GB" sz="2800" dirty="0">
                <a:latin typeface="Century Gothic" panose="020B0502020202020204" pitchFamily="34" charset="0"/>
              </a:rPr>
              <a:t>Wellington boots and waterproof wetsuit to leave at school for outdoor learning and messy play</a:t>
            </a:r>
          </a:p>
          <a:p>
            <a:pPr marL="342900" indent="-342900">
              <a:buFont typeface="Arial" panose="020B0604020202020204" pitchFamily="34" charset="0"/>
              <a:buChar char="•"/>
            </a:pPr>
            <a:r>
              <a:rPr lang="en-GB" sz="2800" dirty="0">
                <a:latin typeface="Century Gothic" panose="020B0502020202020204" pitchFamily="34" charset="0"/>
              </a:rPr>
              <a:t>PE kit to be worn on a ….. Your child needs to come to school dressed in their PE kit</a:t>
            </a:r>
          </a:p>
          <a:p>
            <a:pPr marL="342900" indent="-342900">
              <a:buFont typeface="Arial" panose="020B0604020202020204" pitchFamily="34" charset="0"/>
              <a:buChar char="•"/>
            </a:pPr>
            <a:r>
              <a:rPr lang="en-GB" sz="2800" dirty="0">
                <a:latin typeface="Century Gothic" panose="020B0502020202020204" pitchFamily="34" charset="0"/>
              </a:rPr>
              <a:t>Home learning folders will be given out every Friday. They are to be returned to school on a Thursday</a:t>
            </a:r>
          </a:p>
          <a:p>
            <a:pPr marL="342900" indent="-342900">
              <a:buFont typeface="Arial" panose="020B0604020202020204" pitchFamily="34" charset="0"/>
              <a:buChar char="•"/>
            </a:pPr>
            <a:r>
              <a:rPr lang="en-GB" sz="2800" dirty="0">
                <a:latin typeface="Century Gothic" panose="020B0502020202020204" pitchFamily="34" charset="0"/>
              </a:rPr>
              <a:t>Please ensure all of your child’s belongings and clothing is named</a:t>
            </a:r>
          </a:p>
          <a:p>
            <a:pPr marL="342900" indent="-342900">
              <a:buFont typeface="Arial" panose="020B0604020202020204" pitchFamily="34" charset="0"/>
              <a:buChar char="•"/>
            </a:pPr>
            <a:r>
              <a:rPr lang="en-GB" sz="2800" dirty="0">
                <a:latin typeface="Century Gothic" panose="020B0502020202020204" pitchFamily="34" charset="0"/>
              </a:rPr>
              <a:t>Your child should not bring in toys or resources from home</a:t>
            </a:r>
          </a:p>
        </p:txBody>
      </p:sp>
    </p:spTree>
    <p:extLst>
      <p:ext uri="{BB962C8B-B14F-4D97-AF65-F5344CB8AC3E}">
        <p14:creationId xmlns:p14="http://schemas.microsoft.com/office/powerpoint/2010/main" val="1873054806"/>
      </p:ext>
    </p:extLst>
  </p:cSld>
  <p:clrMapOvr>
    <a:masterClrMapping/>
  </p:clrMapOvr>
  <p:transition spd="slow">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d19ac72-77c4-4ddd-ba77-9f226afb8e28" xsi:nil="true"/>
    <lcf76f155ced4ddcb4097134ff3c332f xmlns="91aa9a5a-fa42-4ca6-9897-aa4c26928fe4">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51B98F4E60CA54485491333E44F02F5" ma:contentTypeVersion="16" ma:contentTypeDescription="Create a new document." ma:contentTypeScope="" ma:versionID="8db8f44068b3b9a03af51afbd55ab6a1">
  <xsd:schema xmlns:xsd="http://www.w3.org/2001/XMLSchema" xmlns:xs="http://www.w3.org/2001/XMLSchema" xmlns:p="http://schemas.microsoft.com/office/2006/metadata/properties" xmlns:ns2="91aa9a5a-fa42-4ca6-9897-aa4c26928fe4" xmlns:ns3="4d19ac72-77c4-4ddd-ba77-9f226afb8e28" targetNamespace="http://schemas.microsoft.com/office/2006/metadata/properties" ma:root="true" ma:fieldsID="aa60334c5e6956a2d9382ac9ebc56ebd" ns2:_="" ns3:_="">
    <xsd:import namespace="91aa9a5a-fa42-4ca6-9897-aa4c26928fe4"/>
    <xsd:import namespace="4d19ac72-77c4-4ddd-ba77-9f226afb8e2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3:TaxCatchAll" minOccurs="0"/>
                <xsd:element ref="ns2:lcf76f155ced4ddcb4097134ff3c332f"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aa9a5a-fa42-4ca6-9897-aa4c26928fe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4cef34b9-7001-44d0-90dc-9cd15000d24f"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d19ac72-77c4-4ddd-ba77-9f226afb8e28"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7b70f0f-8486-43fc-a31e-3046ecf1751d}" ma:internalName="TaxCatchAll" ma:showField="CatchAllData" ma:web="4d19ac72-77c4-4ddd-ba77-9f226afb8e2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3012649-F081-4855-82AC-9B60C8A8B817}">
  <ds:schemaRefs>
    <ds:schemaRef ds:uri="91aa9a5a-fa42-4ca6-9897-aa4c26928fe4"/>
    <ds:schemaRef ds:uri="http://purl.org/dc/terms/"/>
    <ds:schemaRef ds:uri="http://schemas.microsoft.com/office/2006/metadata/properties"/>
    <ds:schemaRef ds:uri="http://www.w3.org/XML/1998/namespace"/>
    <ds:schemaRef ds:uri="http://schemas.microsoft.com/office/infopath/2007/PartnerControls"/>
    <ds:schemaRef ds:uri="http://purl.org/dc/dcmitype/"/>
    <ds:schemaRef ds:uri="http://schemas.openxmlformats.org/package/2006/metadata/core-properties"/>
    <ds:schemaRef ds:uri="http://purl.org/dc/elements/1.1/"/>
    <ds:schemaRef ds:uri="http://schemas.microsoft.com/office/2006/documentManagement/types"/>
    <ds:schemaRef ds:uri="4d19ac72-77c4-4ddd-ba77-9f226afb8e28"/>
  </ds:schemaRefs>
</ds:datastoreItem>
</file>

<file path=customXml/itemProps2.xml><?xml version="1.0" encoding="utf-8"?>
<ds:datastoreItem xmlns:ds="http://schemas.openxmlformats.org/officeDocument/2006/customXml" ds:itemID="{C0BB056F-90AA-41B9-AD0E-B708A55F1B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1aa9a5a-fa42-4ca6-9897-aa4c26928fe4"/>
    <ds:schemaRef ds:uri="4d19ac72-77c4-4ddd-ba77-9f226afb8e2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E0BAF8-EC27-4E84-B9FD-470BA740684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212</TotalTime>
  <Words>363</Words>
  <Application>Microsoft Office PowerPoint</Application>
  <PresentationFormat>Custom</PresentationFormat>
  <Paragraphs>101</Paragraphs>
  <Slides>7</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Century Gothic Paneuropean Bold</vt:lpstr>
      <vt:lpstr>Calibri</vt:lpstr>
      <vt:lpstr>Century Gothic Paneuropean</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Parent Tour September 2025</dc:title>
  <dc:creator>Sarah Pope</dc:creator>
  <cp:lastModifiedBy>Clare Corbett</cp:lastModifiedBy>
  <cp:revision>7</cp:revision>
  <dcterms:created xsi:type="dcterms:W3CDTF">2006-08-16T00:00:00Z</dcterms:created>
  <dcterms:modified xsi:type="dcterms:W3CDTF">2025-07-10T12:38:34Z</dcterms:modified>
  <dc:identifier>DAGTDprnnzg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0x010100951B98F4E60CA54485491333E44F02F5</vt:lpwstr>
  </property>
  <property fmtid="{D5CDD505-2E9C-101B-9397-08002B2CF9AE}" pid="3" name="MediaServiceImageTags">
    <vt:lpwstr/>
  </property>
</Properties>
</file>